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9" r:id="rId1"/>
  </p:sldMasterIdLst>
  <p:notesMasterIdLst>
    <p:notesMasterId r:id="rId15"/>
  </p:notesMasterIdLst>
  <p:sldIdLst>
    <p:sldId id="256" r:id="rId2"/>
    <p:sldId id="401" r:id="rId3"/>
    <p:sldId id="402" r:id="rId4"/>
    <p:sldId id="263" r:id="rId5"/>
    <p:sldId id="405" r:id="rId6"/>
    <p:sldId id="408" r:id="rId7"/>
    <p:sldId id="403" r:id="rId8"/>
    <p:sldId id="359" r:id="rId9"/>
    <p:sldId id="350" r:id="rId10"/>
    <p:sldId id="389" r:id="rId11"/>
    <p:sldId id="341" r:id="rId12"/>
    <p:sldId id="406" r:id="rId13"/>
    <p:sldId id="297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17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93" autoAdjust="0"/>
    <p:restoredTop sz="94500" autoAdjust="0"/>
  </p:normalViewPr>
  <p:slideViewPr>
    <p:cSldViewPr snapToGrid="0">
      <p:cViewPr varScale="1">
        <p:scale>
          <a:sx n="81" d="100"/>
          <a:sy n="81" d="100"/>
        </p:scale>
        <p:origin x="192" y="48"/>
      </p:cViewPr>
      <p:guideLst>
        <p:guide pos="381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F6832-C19E-4FAC-A477-76B604733E41}" type="datetimeFigureOut">
              <a:rPr lang="lv-LV" smtClean="0"/>
              <a:t>24.11.2020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AB031-C8A1-417E-958B-3EA69B0B38D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1575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408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54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2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31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91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506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5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1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2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89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77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12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likumi.lv/ta/id/277447-valsts-un-eiropas-savienibas-atbalsta-pieskirsanas-kartiba-lauku-attistibai-apakspasakuma-darbibu-istenosana-saskana#piel3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217488" y="281254"/>
            <a:ext cx="11287124" cy="286984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Sabiedrības virzītas vietējās attīstības stratēģija 2014. -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2020.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gadam </a:t>
            </a:r>
            <a:br>
              <a:rPr lang="lv-LV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sz="3200" b="1" dirty="0">
                <a:ea typeface="Calibri" panose="020F0502020204030204" pitchFamily="34" charset="0"/>
                <a:cs typeface="Times New Roman" panose="02020603050405020304" pitchFamily="18" charset="0"/>
              </a:rPr>
              <a:t>LE</a:t>
            </a:r>
            <a:r>
              <a:rPr lang="lv-LV" sz="3200" b="1" dirty="0"/>
              <a:t>ADER finansējuma piesaistes iespējas 9. projektu konkursu kārtā</a:t>
            </a:r>
            <a:r>
              <a:rPr lang="lv-LV" sz="3200" b="1" dirty="0">
                <a:ea typeface="Century Schoolbook"/>
                <a:cs typeface="Times New Roman" panose="02020603050405020304" pitchFamily="18" charset="0"/>
              </a:rPr>
              <a:t> </a:t>
            </a:r>
            <a:r>
              <a:rPr lang="lv-LV" sz="3200" b="1" dirty="0">
                <a:latin typeface="Times New Roman" panose="02020603050405020304" pitchFamily="18" charset="0"/>
                <a:ea typeface="Century Schoolbook"/>
                <a:cs typeface="Times New Roman" panose="02020603050405020304" pitchFamily="18" charset="0"/>
              </a:rPr>
              <a:t>                                                </a:t>
            </a:r>
            <a:endParaRPr lang="lv-LV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5904711" y="9049360"/>
            <a:ext cx="10217350" cy="1481070"/>
          </a:xfrm>
        </p:spPr>
        <p:txBody>
          <a:bodyPr>
            <a:normAutofit/>
          </a:bodyPr>
          <a:lstStyle/>
          <a:p>
            <a:endParaRPr lang="lv-LV" dirty="0"/>
          </a:p>
          <a:p>
            <a:endParaRPr lang="lv-LV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3725BD-76E1-4E69-A491-914CC25F9615}"/>
              </a:ext>
            </a:extLst>
          </p:cNvPr>
          <p:cNvSpPr txBox="1"/>
          <p:nvPr/>
        </p:nvSpPr>
        <p:spPr>
          <a:xfrm>
            <a:off x="4270342" y="4498456"/>
            <a:ext cx="4730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lv-LV" sz="2000" dirty="0"/>
          </a:p>
          <a:p>
            <a:pPr algn="ctr"/>
            <a:r>
              <a:rPr lang="lv-LV" sz="2000" dirty="0"/>
              <a:t>2020. gada 25. </a:t>
            </a:r>
            <a:r>
              <a:rPr lang="lv-LV" sz="2000"/>
              <a:t>novembris</a:t>
            </a:r>
            <a:endParaRPr lang="lv-LV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BBEF7D-A803-4DD3-B63E-6EF330F46283}"/>
              </a:ext>
            </a:extLst>
          </p:cNvPr>
          <p:cNvSpPr txBox="1"/>
          <p:nvPr/>
        </p:nvSpPr>
        <p:spPr>
          <a:xfrm>
            <a:off x="7553325" y="3296386"/>
            <a:ext cx="3526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/>
              <a:t>Biedrības</a:t>
            </a:r>
            <a:r>
              <a:rPr lang="en-US" b="1" dirty="0"/>
              <a:t> </a:t>
            </a:r>
            <a:r>
              <a:rPr lang="lv-LV" b="1" dirty="0"/>
              <a:t>lauku partnerība Sēlija</a:t>
            </a:r>
            <a:endParaRPr lang="en-US" b="1" dirty="0"/>
          </a:p>
          <a:p>
            <a:pPr algn="r"/>
            <a:r>
              <a:rPr lang="en-US" b="1" dirty="0" err="1"/>
              <a:t>Administratīv</a:t>
            </a:r>
            <a:r>
              <a:rPr lang="lv-LV" b="1" dirty="0" err="1"/>
              <a:t>ais</a:t>
            </a:r>
            <a:r>
              <a:rPr lang="en-US" b="1" dirty="0"/>
              <a:t> </a:t>
            </a:r>
            <a:r>
              <a:rPr lang="en-US" b="1" dirty="0" err="1"/>
              <a:t>vadītāj</a:t>
            </a:r>
            <a:r>
              <a:rPr lang="lv-LV" b="1" dirty="0"/>
              <a:t>s</a:t>
            </a:r>
            <a:endParaRPr lang="en-US" b="1" dirty="0"/>
          </a:p>
          <a:p>
            <a:pPr algn="r"/>
            <a:r>
              <a:rPr lang="lv-LV" b="1" dirty="0"/>
              <a:t>Gvido Liepiņš</a:t>
            </a:r>
          </a:p>
          <a:p>
            <a:pPr algn="r"/>
            <a:r>
              <a:rPr lang="lv-LV" b="1" dirty="0"/>
              <a:t>29283474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C4994E-1E0F-48B0-B785-6DAE17FD6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185" y="5396861"/>
            <a:ext cx="846414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F67AEB-A358-4D3C-BF4C-B8E6FACF7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724" y="5302378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27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24F39-15B1-4362-9241-20D4D17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z="3600" b="1" dirty="0"/>
              <a:t>DARBĪBAS TERITORIJA</a:t>
            </a:r>
            <a:br>
              <a:rPr lang="lv-LV" b="1" dirty="0"/>
            </a:b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63C8B-1824-4EA5-BC70-CCAD05B3F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50872" cy="4351338"/>
          </a:xfrm>
        </p:spPr>
        <p:txBody>
          <a:bodyPr>
            <a:normAutofit/>
          </a:bodyPr>
          <a:lstStyle/>
          <a:p>
            <a:r>
              <a:rPr lang="lv-LV" dirty="0"/>
              <a:t>Biedrības „LP Sēlija” teritorija atrodas Latvijas dienvidaustrumu daļā, ieskauta starp Latgali, Vidzemi un Zemgali. Tā aptver Daugavas abus krastus, bet teritorijas lielākā daļa atrodas Daugavas kreisajā krastā.</a:t>
            </a:r>
            <a:endParaRPr lang="lv-LV" sz="2400" dirty="0"/>
          </a:p>
          <a:p>
            <a:r>
              <a:rPr lang="lv-LV" dirty="0"/>
              <a:t>LP „Sēlija” teritorija aptver 5 novadus – Aknīstes, Jēkabpils, Krustpils, Salas un Viesītes novadus. </a:t>
            </a:r>
            <a:endParaRPr lang="lv-LV" sz="2400" dirty="0"/>
          </a:p>
          <a:p>
            <a:endParaRPr lang="lv-LV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708720C9-CB59-45F7-9FE1-E85B08B4F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43" t="20572" r="50130" b="40392"/>
          <a:stretch>
            <a:fillRect/>
          </a:stretch>
        </p:blipFill>
        <p:spPr bwMode="auto">
          <a:xfrm>
            <a:off x="6922349" y="1825625"/>
            <a:ext cx="4840564" cy="432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BF2983-BA8B-4E83-91D4-584539B88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80535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00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86F21F-15A1-4779-A3BF-1E1DC587D9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61777"/>
            <a:ext cx="101986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lv-LV" alt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kopējās LP „Sēlija” darbības teritorijas meža zemes aizņem </a:t>
            </a:r>
            <a:r>
              <a:rPr lang="lv-LV" altLang="lv-LV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46% </a:t>
            </a:r>
            <a:r>
              <a:rPr kumimoji="0" lang="lv-LV" alt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jeb </a:t>
            </a:r>
            <a:r>
              <a:rPr lang="lv-LV" altLang="lv-LV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137929,4ha</a:t>
            </a:r>
            <a:r>
              <a:rPr kumimoji="0" lang="lv-LV" alt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lauksaimniecībā izmantojamā zeme aizņem </a:t>
            </a:r>
            <a:r>
              <a:rPr lang="lv-LV" altLang="lv-LV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36% </a:t>
            </a:r>
            <a:r>
              <a:rPr kumimoji="0" lang="lv-LV" alt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jeb </a:t>
            </a:r>
            <a:r>
              <a:rPr lang="lv-LV" altLang="lv-LV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106752,5ha</a:t>
            </a:r>
            <a:r>
              <a:rPr kumimoji="0" lang="lv-LV" alt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Lielāko teritorijas platību aizņem meži.</a:t>
            </a:r>
            <a:endParaRPr kumimoji="0" lang="lv-LV" alt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Chart 2">
            <a:extLst>
              <a:ext uri="{FF2B5EF4-FFF2-40B4-BE49-F238E27FC236}">
                <a16:creationId xmlns:a16="http://schemas.microsoft.com/office/drawing/2014/main" id="{75269B25-CE09-43FA-952A-6D7405B4C751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3" b="-214"/>
          <a:stretch>
            <a:fillRect/>
          </a:stretch>
        </p:blipFill>
        <p:spPr bwMode="auto">
          <a:xfrm>
            <a:off x="1003250" y="2377440"/>
            <a:ext cx="9868507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D8AC7E-481A-4D91-98B2-D975A9325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82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1"/>
          <p:cNvSpPr txBox="1">
            <a:spLocks/>
          </p:cNvSpPr>
          <p:nvPr/>
        </p:nvSpPr>
        <p:spPr>
          <a:xfrm>
            <a:off x="3545235" y="313606"/>
            <a:ext cx="6480720" cy="576064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ct val="0"/>
              </a:spcBef>
              <a:defRPr/>
            </a:pPr>
            <a:r>
              <a:rPr lang="lv-LV" altLang="lv-LV" sz="3600" b="1" dirty="0">
                <a:latin typeface="+mj-lt"/>
                <a:ea typeface="+mj-ea"/>
                <a:cs typeface="+mj-cs"/>
              </a:rPr>
              <a:t>LP Sēlija stratēģija, rīcības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69449"/>
              </p:ext>
            </p:extLst>
          </p:nvPr>
        </p:nvGraphicFramePr>
        <p:xfrm>
          <a:off x="447907" y="1130384"/>
          <a:ext cx="11296186" cy="56336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1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4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26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TERITORIJAS ATTĪSTĪBAS VĪZIJA</a:t>
                      </a:r>
                      <a:endParaRPr lang="lv-LV" sz="24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Lauku partnerības „Sēlija” teritorija – vide, kur vērts dzīvot un vieta, ko vērts apmeklēt. Vide, kas sniedz darba un pārticības iespējas iedzīvotājiem; ir sakārtota un droša; dabai draudzīga un veselību veicinoša; draudzīga un atbalstoša ikvienam cilvēkam, kā arī  spilgta un apgarota kultūras vērtību izpausmēs. </a:t>
                      </a:r>
                      <a:r>
                        <a:rPr lang="lv-LV" sz="24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lv-LV" sz="2400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42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dirty="0">
                          <a:solidFill>
                            <a:schemeClr val="bg1"/>
                          </a:solidFill>
                        </a:rPr>
                        <a:t>Stratēģiskais</a:t>
                      </a:r>
                      <a:r>
                        <a:rPr lang="lv-LV" sz="2400" baseline="0" dirty="0">
                          <a:solidFill>
                            <a:schemeClr val="bg1"/>
                          </a:solidFill>
                        </a:rPr>
                        <a:t> mērķis</a:t>
                      </a:r>
                      <a:endParaRPr lang="lv-LV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24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uzņēmējdarbībai, vietējās produkcijas kvalitātes uzlabošanai un izplatībai.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infrastruktūras sakārtošanai un iedzīvotāju drošības palielināšanai.</a:t>
                      </a:r>
                    </a:p>
                    <a:p>
                      <a:pPr marL="342900" marR="0" indent="-342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Atbalstīt dabas resursu mērķtiecīgu pielietojumu  un veselīgu  dzīvesveidu.</a:t>
                      </a:r>
                      <a:endParaRPr lang="lv-LV" sz="24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7421">
                <a:tc>
                  <a:txBody>
                    <a:bodyPr/>
                    <a:lstStyle/>
                    <a:p>
                      <a:r>
                        <a:rPr lang="lv-LV" sz="2400" dirty="0">
                          <a:solidFill>
                            <a:schemeClr val="bg1"/>
                          </a:solidFill>
                        </a:rPr>
                        <a:t>Rīcības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R1</a:t>
                      </a:r>
                      <a:r>
                        <a:rPr lang="en-US" sz="24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Darbs un pārticība</a:t>
                      </a:r>
                    </a:p>
                    <a:p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R4 Sakārtota un droša dzīves vide</a:t>
                      </a:r>
                    </a:p>
                    <a:p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R6 Veselīga dzīves vide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83FAA5F-FF3E-4F1A-BAD8-28ED7902B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907" y="299491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5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6918" y="365926"/>
            <a:ext cx="10515600" cy="83051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lv-LV" dirty="0"/>
            </a:br>
            <a:br>
              <a:rPr lang="lv-LV" sz="4000" b="1" dirty="0">
                <a:latin typeface="+mn-lt"/>
              </a:rPr>
            </a:br>
            <a:r>
              <a:rPr lang="lv-LV" sz="4000" b="1" dirty="0">
                <a:latin typeface="+mn-lt"/>
              </a:rPr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14858"/>
              </p:ext>
            </p:extLst>
          </p:nvPr>
        </p:nvGraphicFramePr>
        <p:xfrm>
          <a:off x="185739" y="1003182"/>
          <a:ext cx="11820522" cy="5292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5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3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3006">
                  <a:extLst>
                    <a:ext uri="{9D8B030D-6E8A-4147-A177-3AD203B41FA5}">
                      <a16:colId xmlns:a16="http://schemas.microsoft.com/office/drawing/2014/main" val="2060168961"/>
                    </a:ext>
                  </a:extLst>
                </a:gridCol>
                <a:gridCol w="2307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08260">
                <a:tc>
                  <a:txBody>
                    <a:bodyPr/>
                    <a:lstStyle/>
                    <a:p>
                      <a:pPr algn="ctr">
                        <a:lnSpc>
                          <a:spcPts val="1465"/>
                        </a:lnSpc>
                        <a:spcAft>
                          <a:spcPts val="1000"/>
                        </a:spcAft>
                      </a:pP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Mērķis</a:t>
                      </a:r>
                      <a:endParaRPr lang="lv-LV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5"/>
                        </a:lnSpc>
                        <a:spcAft>
                          <a:spcPts val="1000"/>
                        </a:spcAft>
                      </a:pP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Rīcības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Izsludinātais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publiskais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finansējums</a:t>
                      </a: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lv-LV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eur</a:t>
                      </a: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Maksimālā attiecināmo izmaksu summa vienam projektam (</a:t>
                      </a:r>
                      <a:r>
                        <a:rPr lang="lv-LV" sz="2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eur</a:t>
                      </a: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)</a:t>
                      </a:r>
                      <a:endParaRPr lang="lv-LV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lv-LV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Maksimālā atbalsta intensitāte (%)</a:t>
                      </a:r>
                      <a:endParaRPr lang="lv-LV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54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uzņēmējdarbība, vietējās produkcijas kvalitātes uzlabošanai un izplatībai</a:t>
                      </a:r>
                      <a:endParaRPr lang="lv-LV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R1</a:t>
                      </a:r>
                      <a:r>
                        <a:rPr lang="en-US" sz="24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Darbs un pārticība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164 474,39</a:t>
                      </a:r>
                      <a:endParaRPr lang="lv-LV" sz="2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400" b="0" dirty="0">
                        <a:effectLst/>
                        <a:latin typeface="+mn-lt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lv-LV" sz="2400" b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b="0" dirty="0">
                          <a:effectLst/>
                          <a:latin typeface="+mn-lt"/>
                        </a:rPr>
                        <a:t>30 000,00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0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400" b="0" dirty="0">
                          <a:effectLst/>
                          <a:latin typeface="+mn-lt"/>
                        </a:rPr>
                        <a:t>70%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800" b="0" dirty="0">
                          <a:effectLst/>
                          <a:latin typeface="+mn-lt"/>
                        </a:rPr>
                        <a:t>Kopprojektam </a:t>
                      </a:r>
                      <a:r>
                        <a:rPr lang="lv-LV" sz="2000" b="0" dirty="0">
                          <a:effectLst/>
                          <a:latin typeface="+mn-lt"/>
                        </a:rPr>
                        <a:t>80%</a:t>
                      </a:r>
                      <a:endParaRPr lang="lv-LV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294AEF3-A877-45AD-8F31-B1F7649161FF}"/>
              </a:ext>
            </a:extLst>
          </p:cNvPr>
          <p:cNvSpPr/>
          <p:nvPr/>
        </p:nvSpPr>
        <p:spPr>
          <a:xfrm>
            <a:off x="185739" y="365926"/>
            <a:ext cx="11820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3600" b="1" dirty="0">
                <a:latin typeface="+mj-lt"/>
              </a:rPr>
              <a:t>Uzņēmējdarbības projektu rīcība un līdzekļu apjoms.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4A2FB-12DB-416B-AB39-2D90BF8E6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78" y="181746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6918" y="365926"/>
            <a:ext cx="10515600" cy="83051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lv-LV" dirty="0"/>
            </a:br>
            <a:br>
              <a:rPr lang="lv-LV" sz="4000" b="1" dirty="0">
                <a:latin typeface="+mn-lt"/>
              </a:rPr>
            </a:br>
            <a:r>
              <a:rPr lang="lv-LV" sz="4000" b="1" dirty="0">
                <a:latin typeface="+mn-lt"/>
              </a:rPr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3641948"/>
              </p:ext>
            </p:extLst>
          </p:nvPr>
        </p:nvGraphicFramePr>
        <p:xfrm>
          <a:off x="185739" y="1003183"/>
          <a:ext cx="11820522" cy="5673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5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3006">
                  <a:extLst>
                    <a:ext uri="{9D8B030D-6E8A-4147-A177-3AD203B41FA5}">
                      <a16:colId xmlns:a16="http://schemas.microsoft.com/office/drawing/2014/main" val="2060168961"/>
                    </a:ext>
                  </a:extLst>
                </a:gridCol>
                <a:gridCol w="23070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15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10338">
                <a:tc>
                  <a:txBody>
                    <a:bodyPr/>
                    <a:lstStyle/>
                    <a:p>
                      <a:pPr algn="ctr">
                        <a:lnSpc>
                          <a:spcPts val="1465"/>
                        </a:lnSpc>
                        <a:spcAft>
                          <a:spcPts val="1000"/>
                        </a:spcAft>
                      </a:pP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Mērķis</a:t>
                      </a:r>
                      <a:endParaRPr lang="lv-LV" sz="2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65"/>
                        </a:lnSpc>
                        <a:spcAft>
                          <a:spcPts val="1000"/>
                        </a:spcAft>
                      </a:pP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Rīcības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Izsludinātais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publiskais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finansējums</a:t>
                      </a: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lv-LV" sz="2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eur</a:t>
                      </a: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Maksimālā attiecināmo izmaksu summa vienam projektam (</a:t>
                      </a:r>
                      <a:r>
                        <a:rPr lang="lv-LV" sz="22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eur</a:t>
                      </a: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)</a:t>
                      </a:r>
                      <a:endParaRPr lang="lv-LV" sz="2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lv-LV" sz="2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Maksimālā atbalsta intensitāte (%)</a:t>
                      </a:r>
                      <a:endParaRPr lang="lv-LV" sz="2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2396"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lv-LV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Sniegt atbalstu infrastruktūras sakārtošanai un iedzīvotāju drošības palielināšanai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R4</a:t>
                      </a:r>
                      <a:r>
                        <a:rPr lang="en-US" sz="22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2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Sakārtota un droša dzīves vide</a:t>
                      </a:r>
                      <a:endParaRPr lang="lv-LV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20 294,01</a:t>
                      </a:r>
                      <a:endParaRPr lang="lv-LV" sz="2200" b="0" dirty="0">
                        <a:effectLst/>
                        <a:latin typeface="+mn-lt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200" b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lv-LV" sz="2200" b="0" dirty="0"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b="0" dirty="0">
                          <a:effectLst/>
                          <a:latin typeface="+mn-lt"/>
                        </a:rPr>
                        <a:t>5 000,00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dirty="0">
                          <a:effectLst/>
                          <a:latin typeface="+mn-lt"/>
                        </a:rPr>
                        <a:t>90%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33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2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Atbalstīt dabas resursu mērķtiecīgu pielietojumu  un veselīgu  dzīvesveidu</a:t>
                      </a:r>
                      <a:endParaRPr lang="lv-LV" sz="2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endParaRPr lang="lv-LV" sz="2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R6 </a:t>
                      </a:r>
                      <a:r>
                        <a:rPr lang="lv-LV" sz="2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Veselīga dzīves vide</a:t>
                      </a:r>
                      <a:endParaRPr lang="lv-LV" sz="2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13 900,63</a:t>
                      </a:r>
                      <a:endParaRPr lang="lv-LV" sz="2200" b="0" dirty="0">
                        <a:effectLst/>
                        <a:latin typeface="+mn-lt"/>
                      </a:endParaRP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dirty="0">
                          <a:effectLst/>
                          <a:latin typeface="+mn-lt"/>
                        </a:rPr>
                        <a:t>5 000,00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22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90%</a:t>
                      </a:r>
                    </a:p>
                  </a:txBody>
                  <a:tcPr marL="19052" marR="19052" marT="19046" marB="1904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5957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294AEF3-A877-45AD-8F31-B1F7649161FF}"/>
              </a:ext>
            </a:extLst>
          </p:cNvPr>
          <p:cNvSpPr/>
          <p:nvPr/>
        </p:nvSpPr>
        <p:spPr>
          <a:xfrm>
            <a:off x="185739" y="365926"/>
            <a:ext cx="118205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sz="3600" b="1" dirty="0">
                <a:latin typeface="+mj-lt"/>
              </a:rPr>
              <a:t>Sabiedrisko projektu kārtas rīcības un līdzekļu apjoms.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74A2FB-12DB-416B-AB39-2D90BF8E6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78" y="181746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6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08DD93-DBD1-44E6-9A73-75BEFCD2897A}"/>
              </a:ext>
            </a:extLst>
          </p:cNvPr>
          <p:cNvSpPr/>
          <p:nvPr/>
        </p:nvSpPr>
        <p:spPr>
          <a:xfrm>
            <a:off x="0" y="1043943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Projekta mērķis ir saskaņā ar sabiedrības virzītas vietējās attīstības stratēģiju.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Atbalstāmas aktivitātes – būvniecība, iekārtu un aprīkojuma iegāde, vispārējās izmaksas (projekta sagatavošana, ar būvniecību saistītās izmaksas).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Atbalsta pretendents – biedrības, reliģiskās organizācijas, komersanti, saimnieciskās darbības veicēji un pašvaldības.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Komersanta/saimnieciskās darbības veicēja pēdējā noslēgtā gada apgrozījums nevar pārsniegt 70 000 EUR, tai skaitā saistītajiem uzņēmumiem.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Atbalsta likme – uzņēmējdarbības projektiem līdz 70%, 80% kopprojektiem,  sabiedriskajiem projektiem līdz 90% 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Atbalsta summa – saskaņā ar VRG sludinājumu.</a:t>
            </a:r>
            <a:endParaRPr lang="lv-LV" sz="2400" u="sng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Projekta maksimālais īstenošanas laiks - pamatlīdzekļu iegādes gadījumā – 1 gads no LAD lēmuma, būvniecības gadījumā – 2 gadi no LAD lēmuma.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Jāsasniedz plānotie rādītāji – 10% neto apgrozījuma palielinājums salīdzinot ar pēdējo noslēgto gadu, 30% neto apgrozījums no projekta attiecināmo izmaksu summas (nozarē, kurā īsteno projektu), 1 darba vieta.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lv-LV" sz="2400" dirty="0"/>
              <a:t>Projekta </a:t>
            </a:r>
            <a:r>
              <a:rPr lang="lv-LV" sz="2400" dirty="0" err="1"/>
              <a:t>priekšfinansēšana</a:t>
            </a:r>
            <a:r>
              <a:rPr lang="lv-LV" sz="2400" dirty="0"/>
              <a:t> jānodrošina par saviem vai kredīta līdzekļiem.</a:t>
            </a:r>
            <a:endParaRPr lang="lv-LV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CB0FA2-A467-4A91-8518-3F261B218556}"/>
              </a:ext>
            </a:extLst>
          </p:cNvPr>
          <p:cNvSpPr/>
          <p:nvPr/>
        </p:nvSpPr>
        <p:spPr>
          <a:xfrm>
            <a:off x="2000632" y="333265"/>
            <a:ext cx="93008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3600" b="1" dirty="0">
                <a:latin typeface="+mj-lt"/>
              </a:rPr>
              <a:t>Projekta iesnieguma sagatavošanas pamatprasības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0FDA0B-C950-4916-9B52-2D4ECF40F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78" y="181746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6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lv-LV" sz="3600" b="1" dirty="0">
                <a:latin typeface="+mn-lt"/>
              </a:rPr>
              <a:t>Attiecināmās</a:t>
            </a:r>
            <a:r>
              <a:rPr lang="lv-LV" sz="4000" b="1" dirty="0">
                <a:latin typeface="+mn-lt"/>
              </a:rPr>
              <a:t> izmaksas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49263" y="1436688"/>
            <a:ext cx="11191875" cy="4740275"/>
          </a:xfrm>
        </p:spPr>
        <p:txBody>
          <a:bodyPr/>
          <a:lstStyle/>
          <a:p>
            <a:r>
              <a:rPr lang="lv-LV" altLang="lv-LV" sz="2400" dirty="0"/>
              <a:t>Jauna būvniecība, būves pārbūve, būves ierīkošana, būves novietošana, būves atjaunošanas izmaksas, pamatojoties uz līgumiem ar trešajām personām, kas atbildīgas par darbu veikšanu.</a:t>
            </a:r>
          </a:p>
          <a:p>
            <a:r>
              <a:rPr lang="lv-LV" altLang="lv-LV" sz="2400" dirty="0"/>
              <a:t>Jaunu pamatlīdzekļu un programmnodrošinājumu iegādes un uzstādīšanas izmaksas.</a:t>
            </a:r>
          </a:p>
          <a:p>
            <a:r>
              <a:rPr lang="lv-LV" altLang="lv-LV" sz="2400" dirty="0"/>
              <a:t>Jaunu būvmateriālu iegādes izmaksas.</a:t>
            </a:r>
          </a:p>
          <a:p>
            <a:r>
              <a:rPr lang="lv-LV" altLang="lv-LV" sz="2400" dirty="0"/>
              <a:t>Ar sabiedriskajām attiecībām saistītas izmaksas, kas nepieciešamas produktu vai pakalpojumu atpazīstamības veidošanai.</a:t>
            </a:r>
          </a:p>
          <a:p>
            <a:r>
              <a:rPr lang="lv-LV" altLang="lv-LV" sz="2400" dirty="0"/>
              <a:t>Patentu, licenču, autortiesību, preču zīmju saņemšanas izmaksas.</a:t>
            </a:r>
          </a:p>
          <a:p>
            <a:r>
              <a:rPr lang="lv-LV" altLang="lv-LV" sz="2400" dirty="0"/>
              <a:t>Vispārīgās izmaksas.</a:t>
            </a:r>
          </a:p>
          <a:p>
            <a:r>
              <a:rPr lang="lv-LV" altLang="lv-LV" sz="2400" dirty="0"/>
              <a:t>Maksa par darbinieku dalību mācībās.</a:t>
            </a:r>
          </a:p>
          <a:p>
            <a:r>
              <a:rPr lang="lv-LV" altLang="lv-LV" sz="2400" dirty="0"/>
              <a:t>PVN ir attiecināma izmaksa pretendentiem, kas nav PVN maksātāji.</a:t>
            </a:r>
          </a:p>
          <a:p>
            <a:endParaRPr lang="lv-LV" altLang="lv-LV" dirty="0"/>
          </a:p>
          <a:p>
            <a:endParaRPr lang="lv-LV" altLang="lv-LV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B1B1E4-25F0-40E4-BF88-2C3552812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2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069" y="1072988"/>
            <a:ext cx="11516139" cy="564586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lv-LV" dirty="0"/>
              <a:t>Partnerības padome pieņem lēmumu par izsludinātās kārtas nosacījumiem.</a:t>
            </a:r>
          </a:p>
          <a:p>
            <a:pPr>
              <a:spcAft>
                <a:spcPts val="600"/>
              </a:spcAft>
            </a:pPr>
            <a:r>
              <a:rPr lang="lv-LV" dirty="0"/>
              <a:t>Tiek publicēts sludinājums par projektu kārtas izsludināšanu.</a:t>
            </a:r>
          </a:p>
          <a:p>
            <a:pPr>
              <a:spcAft>
                <a:spcPts val="600"/>
              </a:spcAft>
            </a:pPr>
            <a:r>
              <a:rPr lang="lv-LV" dirty="0"/>
              <a:t>Projektu sagatavošanas, iesniegšanas laiks – 2 mēneši, termiņš 2021. gada 6.janvāris.</a:t>
            </a:r>
          </a:p>
          <a:p>
            <a:pPr>
              <a:spcAft>
                <a:spcPts val="600"/>
              </a:spcAft>
            </a:pPr>
            <a:r>
              <a:rPr lang="lv-LV" dirty="0"/>
              <a:t>Iesniedzot projektu </a:t>
            </a:r>
            <a:r>
              <a:rPr lang="en-US" dirty="0" err="1"/>
              <a:t>Partnerībā</a:t>
            </a:r>
            <a:r>
              <a:rPr lang="lv-LV" dirty="0"/>
              <a:t>, </a:t>
            </a:r>
            <a:r>
              <a:rPr lang="lv-LV" dirty="0">
                <a:solidFill>
                  <a:srgbClr val="FF0000"/>
                </a:solidFill>
              </a:rPr>
              <a:t>pretendentam jābūt reģistrētam kā LAD klientam.</a:t>
            </a:r>
            <a:endParaRPr lang="lv-LV" dirty="0"/>
          </a:p>
          <a:p>
            <a:pPr algn="just">
              <a:spcAft>
                <a:spcPts val="600"/>
              </a:spcAft>
            </a:pPr>
            <a:r>
              <a:rPr lang="lv-LV" dirty="0">
                <a:solidFill>
                  <a:srgbClr val="FF0000"/>
                </a:solidFill>
              </a:rPr>
              <a:t>Projektu iesniegšana tikai EPS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Elektroniskajā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pieteikšanās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sistēmā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lv-LV" dirty="0">
                <a:solidFill>
                  <a:srgbClr val="FF0000"/>
                </a:solidFill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lv-LV" dirty="0"/>
              <a:t>Projektu vērtē Partnerība atbilstoši stratēģijā noteiktajiem vērtēšanas kritērijiem.</a:t>
            </a:r>
          </a:p>
          <a:p>
            <a:pPr algn="just">
              <a:spcAft>
                <a:spcPts val="600"/>
              </a:spcAft>
            </a:pPr>
            <a:r>
              <a:rPr lang="lv-LV" dirty="0"/>
              <a:t>Kopējais projektu izvērtēšanas laiks</a:t>
            </a:r>
            <a:r>
              <a:rPr lang="en-US" dirty="0"/>
              <a:t> </a:t>
            </a:r>
            <a:r>
              <a:rPr lang="lv-LV" dirty="0"/>
              <a:t>– </a:t>
            </a:r>
            <a:r>
              <a:rPr lang="en-US" dirty="0" err="1"/>
              <a:t>aptuveni</a:t>
            </a:r>
            <a:r>
              <a:rPr lang="en-US" dirty="0"/>
              <a:t> </a:t>
            </a:r>
            <a:r>
              <a:rPr lang="lv-LV" dirty="0"/>
              <a:t>4 mēneši. (1 mēnesis Partnerība, 3 mēneši LAD).</a:t>
            </a:r>
          </a:p>
          <a:p>
            <a:pPr algn="just">
              <a:spcAft>
                <a:spcPts val="600"/>
              </a:spcAft>
            </a:pPr>
            <a:r>
              <a:rPr lang="lv-LV" dirty="0"/>
              <a:t>Projektu var uzsākt realizēt, uzņemoties finanšu risku, pēc pozitīva lēmuma pieņemšanas Partnerībā un iesniegšanas LAD, t.i. ~1 mēnesi pēc projekta iesniegšanas </a:t>
            </a:r>
            <a:r>
              <a:rPr lang="en-US" dirty="0" err="1"/>
              <a:t>Partnerībā</a:t>
            </a:r>
            <a:r>
              <a:rPr lang="lv-LV" dirty="0"/>
              <a:t>.</a:t>
            </a:r>
          </a:p>
          <a:p>
            <a:pPr algn="just">
              <a:spcAft>
                <a:spcPts val="600"/>
              </a:spcAft>
            </a:pPr>
            <a:r>
              <a:rPr lang="lv-LV" dirty="0"/>
              <a:t>Projekta realizācijas </a:t>
            </a:r>
            <a:r>
              <a:rPr lang="lv-LV" dirty="0" err="1"/>
              <a:t>ma</a:t>
            </a:r>
            <a:r>
              <a:rPr lang="en-US" dirty="0" err="1"/>
              <a:t>ksimālais</a:t>
            </a:r>
            <a:r>
              <a:rPr lang="en-US" dirty="0"/>
              <a:t> </a:t>
            </a:r>
            <a:r>
              <a:rPr lang="lv-LV" dirty="0"/>
              <a:t>termiņš</a:t>
            </a:r>
            <a:r>
              <a:rPr lang="en-US" dirty="0"/>
              <a:t> </a:t>
            </a:r>
            <a:r>
              <a:rPr lang="lv-LV" dirty="0"/>
              <a:t>– </a:t>
            </a:r>
            <a:r>
              <a:rPr lang="lv-LV" dirty="0">
                <a:solidFill>
                  <a:srgbClr val="FF0000"/>
                </a:solidFill>
              </a:rPr>
              <a:t>2 gadi būvniecības projektiem, 1 gads pārējiem projektiem.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567A59-A571-4D66-8E1C-042D0186D04D}"/>
              </a:ext>
            </a:extLst>
          </p:cNvPr>
          <p:cNvSpPr txBox="1"/>
          <p:nvPr/>
        </p:nvSpPr>
        <p:spPr>
          <a:xfrm>
            <a:off x="2390775" y="219075"/>
            <a:ext cx="7610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Projekta</a:t>
            </a:r>
            <a:r>
              <a:rPr lang="en-US" sz="3600" b="1" dirty="0"/>
              <a:t> </a:t>
            </a:r>
            <a:r>
              <a:rPr lang="en-US" sz="3600" b="1" dirty="0" err="1"/>
              <a:t>iesniegšana</a:t>
            </a:r>
            <a:r>
              <a:rPr lang="en-US" sz="3600" b="1" dirty="0"/>
              <a:t> un </a:t>
            </a:r>
            <a:r>
              <a:rPr lang="en-US" sz="3600" b="1" dirty="0" err="1"/>
              <a:t>vērtēšana</a:t>
            </a:r>
            <a:endParaRPr lang="lv-LV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B0B9D-BE5F-4D3B-A97A-032D8C21E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18" y="275138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529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CC4C537-2DA6-4E9A-9273-21DCAEFB8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6326"/>
            <a:ext cx="10515600" cy="5367823"/>
          </a:xfrm>
        </p:spPr>
        <p:txBody>
          <a:bodyPr>
            <a:normAutofit/>
          </a:bodyPr>
          <a:lstStyle/>
          <a:p>
            <a:pPr algn="just"/>
            <a:r>
              <a:rPr lang="lv-LV" dirty="0"/>
              <a:t>Katra projekta iesniedzēja kopējā maksimālā attiecināmā izmaksu summa </a:t>
            </a:r>
            <a:r>
              <a:rPr lang="lv-LV" dirty="0">
                <a:solidFill>
                  <a:srgbClr val="FF0000"/>
                </a:solidFill>
              </a:rPr>
              <a:t>vienā projektu kārtā ir R1 30000,00EUR, R4 un R6 5000,00EUR</a:t>
            </a:r>
            <a:r>
              <a:rPr lang="lv-LV" dirty="0"/>
              <a:t>.  </a:t>
            </a:r>
          </a:p>
          <a:p>
            <a:pPr algn="just"/>
            <a:r>
              <a:rPr lang="lv-LV" dirty="0"/>
              <a:t>Iesniedzot projekta iesniegumu jāiepazīstas ar projektu vērtēšanas kritērijiem un </a:t>
            </a:r>
            <a:r>
              <a:rPr lang="lv-LV" dirty="0">
                <a:solidFill>
                  <a:srgbClr val="FF0000"/>
                </a:solidFill>
              </a:rPr>
              <a:t>jāaizpilda pašnovērtējuma anketa. </a:t>
            </a:r>
            <a:r>
              <a:rPr lang="lv-LV" dirty="0"/>
              <a:t>Minimālais punktu skaits, kas iegūstams, lai par projektu sniegtu pozitīvu atzinumu R1  - 11 punkti (4+3+4), R4 un R6 – 10 punkti (4+3+3).</a:t>
            </a:r>
          </a:p>
          <a:p>
            <a:pPr algn="just"/>
            <a:r>
              <a:rPr lang="lv-LV" dirty="0"/>
              <a:t>Kritērijos minēto nosacījumu  izpilde jānodrošina projekta īstenošanas laikā. Nosacījumu neizpildes gadījumā var tikt </a:t>
            </a:r>
            <a:r>
              <a:rPr lang="lv-LV" dirty="0">
                <a:solidFill>
                  <a:srgbClr val="FF0000"/>
                </a:solidFill>
              </a:rPr>
              <a:t>piemērota finanšu korekcija</a:t>
            </a:r>
            <a:r>
              <a:rPr lang="lv-LV" dirty="0"/>
              <a:t> atbilstoši Ministru kabineta noteikumu Nr.598 6.pielikumam.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03C142-4237-4F85-8EE5-459533194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78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Atbalsta saņēmējs, sākot ar nākamo gadu pēc projekta īstenošanas, turpmāk </a:t>
            </a:r>
            <a:r>
              <a:rPr lang="lv-LV" b="1" dirty="0"/>
              <a:t>visā projekta uzraudzības periodā katru gadu līdz </a:t>
            </a:r>
            <a:r>
              <a:rPr lang="lv-LV" b="1" dirty="0">
                <a:solidFill>
                  <a:srgbClr val="FF0000"/>
                </a:solidFill>
              </a:rPr>
              <a:t>1. jūnijam Lauku atbalsta dienesta Elektroniskās pieteikšanās </a:t>
            </a:r>
            <a:r>
              <a:rPr lang="lv-LV" dirty="0">
                <a:solidFill>
                  <a:srgbClr val="FF0000"/>
                </a:solidFill>
              </a:rPr>
              <a:t>sistēmā iesniedz:</a:t>
            </a:r>
          </a:p>
          <a:p>
            <a:r>
              <a:rPr lang="lv-LV" dirty="0"/>
              <a:t>pārskatu par atbalsta saņēmēja saimnieciskās darbības rādītājiem par iepriekšējo kalendāra gadu (</a:t>
            </a:r>
            <a:r>
              <a:rPr lang="lv-LV" dirty="0">
                <a:hlinkClick r:id="rId2"/>
              </a:rPr>
              <a:t>3. pielikums</a:t>
            </a:r>
            <a:r>
              <a:rPr lang="lv-LV" dirty="0"/>
              <a:t>) – saistībā ar aktivitāti "Vietējās ekonomikas stiprināšanas iniciatīvas“</a:t>
            </a:r>
            <a:r>
              <a:rPr lang="en-US" dirty="0"/>
              <a:t>.</a:t>
            </a:r>
            <a:endParaRPr lang="lv-LV" dirty="0"/>
          </a:p>
          <a:p>
            <a:endParaRPr lang="lv-LV" dirty="0"/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739E6-39FF-4479-B0A6-415BC34A6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65125"/>
            <a:ext cx="1439461" cy="797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3ADC59-697E-4F89-AD8B-97BE71ECCAC1}"/>
              </a:ext>
            </a:extLst>
          </p:cNvPr>
          <p:cNvSpPr/>
          <p:nvPr/>
        </p:nvSpPr>
        <p:spPr>
          <a:xfrm>
            <a:off x="3514940" y="579384"/>
            <a:ext cx="3979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err="1"/>
              <a:t>Projekta</a:t>
            </a:r>
            <a:r>
              <a:rPr lang="lv-LV" sz="3600" b="1" dirty="0"/>
              <a:t> uzraudzība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506154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671CF99-3C87-4333-BBEC-4542672E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v-LV" sz="3600" b="1" dirty="0"/>
              <a:t>Sagaidāmais 2021 -2027 plānošanas periodā </a:t>
            </a:r>
            <a:br>
              <a:rPr lang="lv-LV" sz="3600" b="1" dirty="0"/>
            </a:br>
            <a:r>
              <a:rPr lang="lv-LV" sz="2200" dirty="0"/>
              <a:t>(no tikšanās ar zemkopības ministrijas speciālistiem Gārsenes kultūras namā 25/09/2020)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7CD3669-E5D4-48E5-A05F-FDEE8A5F3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lv-LV" dirty="0"/>
              <a:t>LEADER atbalsta programma tiks turpināta,</a:t>
            </a:r>
          </a:p>
          <a:p>
            <a:pPr algn="just"/>
            <a:r>
              <a:rPr lang="lv-LV" dirty="0"/>
              <a:t>Pārejas periods 2021. un 2022. gads </a:t>
            </a:r>
            <a:r>
              <a:rPr lang="lv-LV" b="0" i="0" dirty="0">
                <a:solidFill>
                  <a:srgbClr val="333333"/>
                </a:solidFill>
                <a:effectLst/>
                <a:latin typeface="ProximaNova"/>
              </a:rPr>
              <a:t>un tam tiks piešķirts jauns finansējums,</a:t>
            </a:r>
            <a:endParaRPr lang="lv-LV" dirty="0"/>
          </a:p>
          <a:p>
            <a:pPr algn="just"/>
            <a:r>
              <a:rPr lang="lv-LV" dirty="0"/>
              <a:t>Plānots palielināt finansējumu uzņēmējdarbības atbalstam (70% no kopējā finansējuma),</a:t>
            </a:r>
          </a:p>
          <a:p>
            <a:pPr algn="just"/>
            <a:r>
              <a:rPr lang="lv-LV" dirty="0"/>
              <a:t>Plānots pārskatīt </a:t>
            </a:r>
            <a:r>
              <a:rPr lang="lv-LV" sz="2800" dirty="0"/>
              <a:t>atbalsta pretendenta kvalificējošos kritērijus (apgrozījums).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5B894E9-EBA6-459E-9609-68ADBC5EB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439461" cy="7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688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6C1353-8821-4ED0-8B55-26B2FE5F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4441" y="3074257"/>
            <a:ext cx="3589973" cy="1325563"/>
          </a:xfrm>
        </p:spPr>
        <p:txBody>
          <a:bodyPr>
            <a:normAutofit/>
          </a:bodyPr>
          <a:lstStyle/>
          <a:p>
            <a:r>
              <a:rPr lang="en-US" sz="6600" b="1" dirty="0" err="1"/>
              <a:t>Paldies</a:t>
            </a:r>
            <a:r>
              <a:rPr lang="en-US" sz="6600" b="1" dirty="0"/>
              <a:t>!</a:t>
            </a:r>
            <a:endParaRPr lang="lv-LV" sz="6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8BCD6F-A9BC-46DF-A401-14D3141F2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2695719" cy="14941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CF8F37-8C89-4605-A146-0DDBFFE4D5DD}"/>
              </a:ext>
            </a:extLst>
          </p:cNvPr>
          <p:cNvSpPr/>
          <p:nvPr/>
        </p:nvSpPr>
        <p:spPr>
          <a:xfrm>
            <a:off x="5349240" y="5818555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lv-LV" dirty="0"/>
              <a:t>Lauku partnerības „Sēlija” teritorija – vide, kur vērts dzīvot un vieta, ko vērts apmeklēt.</a:t>
            </a:r>
          </a:p>
        </p:txBody>
      </p:sp>
    </p:spTree>
    <p:extLst>
      <p:ext uri="{BB962C8B-B14F-4D97-AF65-F5344CB8AC3E}">
        <p14:creationId xmlns:p14="http://schemas.microsoft.com/office/powerpoint/2010/main" val="502662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14098</TotalTime>
  <Words>984</Words>
  <Application>Microsoft Office PowerPoint</Application>
  <PresentationFormat>Platekrāna</PresentationFormat>
  <Paragraphs>101</Paragraphs>
  <Slides>13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ProximaNova</vt:lpstr>
      <vt:lpstr>Times New Roman</vt:lpstr>
      <vt:lpstr>Office Theme</vt:lpstr>
      <vt:lpstr>Sabiedrības virzītas vietējās attīstības stratēģija 2014. - 2020. gadam   LEADER finansējuma piesaistes iespējas 9. projektu konkursu kārtā                                                 </vt:lpstr>
      <vt:lpstr>DARBĪBAS TERITORIJA </vt:lpstr>
      <vt:lpstr>PowerPoint prezentācija</vt:lpstr>
      <vt:lpstr>PowerPoint prezentācija</vt:lpstr>
      <vt:lpstr>   </vt:lpstr>
      <vt:lpstr>   </vt:lpstr>
      <vt:lpstr>PowerPoint prezentācija</vt:lpstr>
      <vt:lpstr>Attiecināmās izmaksas</vt:lpstr>
      <vt:lpstr>PowerPoint prezentācija</vt:lpstr>
      <vt:lpstr>PowerPoint prezentācija</vt:lpstr>
      <vt:lpstr>PowerPoint prezentācija</vt:lpstr>
      <vt:lpstr>Sagaidāmais 2021 -2027 plānošanas periodā  (no tikšanās ar zemkopības ministrijas speciālistiem Gārsenes kultūras namā 25/09/2020)</vt:lpstr>
      <vt:lpstr>Paldies!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Alda</dc:creator>
  <cp:lastModifiedBy>User</cp:lastModifiedBy>
  <cp:revision>203</cp:revision>
  <cp:lastPrinted>2020-02-11T09:00:04Z</cp:lastPrinted>
  <dcterms:created xsi:type="dcterms:W3CDTF">2016-01-28T19:09:36Z</dcterms:created>
  <dcterms:modified xsi:type="dcterms:W3CDTF">2020-11-25T07:25:51Z</dcterms:modified>
</cp:coreProperties>
</file>