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9" r:id="rId3"/>
    <p:sldId id="287" r:id="rId4"/>
    <p:sldId id="286" r:id="rId5"/>
    <p:sldId id="262" r:id="rId6"/>
    <p:sldId id="260" r:id="rId7"/>
    <p:sldId id="265" r:id="rId8"/>
    <p:sldId id="263" r:id="rId9"/>
    <p:sldId id="266" r:id="rId10"/>
    <p:sldId id="267" r:id="rId11"/>
    <p:sldId id="268" r:id="rId12"/>
    <p:sldId id="269" r:id="rId13"/>
    <p:sldId id="288" r:id="rId14"/>
    <p:sldId id="282" r:id="rId15"/>
    <p:sldId id="283" r:id="rId16"/>
    <p:sldId id="284" r:id="rId17"/>
    <p:sldId id="273" r:id="rId18"/>
    <p:sldId id="274" r:id="rId19"/>
    <p:sldId id="275" r:id="rId20"/>
    <p:sldId id="277" r:id="rId21"/>
    <p:sldId id="278" r:id="rId22"/>
    <p:sldId id="279" r:id="rId23"/>
    <p:sldId id="280" r:id="rId24"/>
    <p:sldId id="281" r:id="rId25"/>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oklusējuma sadaļa" id="{2ADF65B6-4D5B-456B-8559-87893381208C}">
          <p14:sldIdLst>
            <p14:sldId id="256"/>
            <p14:sldId id="259"/>
            <p14:sldId id="287"/>
            <p14:sldId id="286"/>
            <p14:sldId id="262"/>
            <p14:sldId id="260"/>
            <p14:sldId id="265"/>
            <p14:sldId id="263"/>
            <p14:sldId id="266"/>
            <p14:sldId id="267"/>
            <p14:sldId id="268"/>
            <p14:sldId id="269"/>
            <p14:sldId id="288"/>
            <p14:sldId id="282"/>
            <p14:sldId id="283"/>
            <p14:sldId id="284"/>
            <p14:sldId id="273"/>
            <p14:sldId id="274"/>
            <p14:sldId id="275"/>
            <p14:sldId id="277"/>
            <p14:sldId id="278"/>
            <p14:sldId id="279"/>
            <p14:sldId id="280"/>
            <p14:sldId id="281"/>
          </p14:sldIdLst>
        </p14:section>
        <p14:section name="Nenosaukta sadaļa" id="{6B14C641-5421-4DD3-B1F0-0FAE482A91C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EFB437-960C-4F71-B8C7-3C351C4B0E4D}" type="datetimeFigureOut">
              <a:rPr lang="lv-LV" smtClean="0"/>
              <a:t>25.11.2020</a:t>
            </a:fld>
            <a:endParaRPr lang="lv-LV"/>
          </a:p>
        </p:txBody>
      </p:sp>
      <p:sp>
        <p:nvSpPr>
          <p:cNvPr id="4" name="Slaida attēla vietturi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Piezīmju vietturi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6" name="Kājenes vietturi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aida numura vietturi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B060F1-DA68-4F35-AB3F-2ACDF8533049}" type="slidenum">
              <a:rPr lang="lv-LV" smtClean="0"/>
              <a:t>‹#›</a:t>
            </a:fld>
            <a:endParaRPr lang="lv-LV"/>
          </a:p>
        </p:txBody>
      </p:sp>
    </p:spTree>
    <p:extLst>
      <p:ext uri="{BB962C8B-B14F-4D97-AF65-F5344CB8AC3E}">
        <p14:creationId xmlns:p14="http://schemas.microsoft.com/office/powerpoint/2010/main" val="2180021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5A12B10E-B9CB-4869-A41E-795E148A4320}" type="slidenum">
              <a:rPr lang="lv-LV" smtClean="0"/>
              <a:t>10</a:t>
            </a:fld>
            <a:endParaRPr lang="lv-LV"/>
          </a:p>
        </p:txBody>
      </p:sp>
    </p:spTree>
    <p:extLst>
      <p:ext uri="{BB962C8B-B14F-4D97-AF65-F5344CB8AC3E}">
        <p14:creationId xmlns:p14="http://schemas.microsoft.com/office/powerpoint/2010/main" val="857748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5A12B10E-B9CB-4869-A41E-795E148A4320}" type="slidenum">
              <a:rPr lang="lv-LV" smtClean="0"/>
              <a:t>24</a:t>
            </a:fld>
            <a:endParaRPr lang="lv-LV"/>
          </a:p>
        </p:txBody>
      </p:sp>
    </p:spTree>
    <p:extLst>
      <p:ext uri="{BB962C8B-B14F-4D97-AF65-F5344CB8AC3E}">
        <p14:creationId xmlns:p14="http://schemas.microsoft.com/office/powerpoint/2010/main" val="3469397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1004BAB-3543-415A-AD74-7694E7BDC7CE}"/>
              </a:ext>
            </a:extLst>
          </p:cNvPr>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a:extLst>
              <a:ext uri="{FF2B5EF4-FFF2-40B4-BE49-F238E27FC236}">
                <a16:creationId xmlns:a16="http://schemas.microsoft.com/office/drawing/2014/main" id="{91D45B01-3B59-49E4-8090-81B06AA8C1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a:extLst>
              <a:ext uri="{FF2B5EF4-FFF2-40B4-BE49-F238E27FC236}">
                <a16:creationId xmlns:a16="http://schemas.microsoft.com/office/drawing/2014/main" id="{D54C0D39-4886-443E-A29B-D5FB6C97ED17}"/>
              </a:ext>
            </a:extLst>
          </p:cNvPr>
          <p:cNvSpPr>
            <a:spLocks noGrp="1"/>
          </p:cNvSpPr>
          <p:nvPr>
            <p:ph type="dt" sz="half" idx="10"/>
          </p:nvPr>
        </p:nvSpPr>
        <p:spPr/>
        <p:txBody>
          <a:bodyPr/>
          <a:lstStyle/>
          <a:p>
            <a:fld id="{A33BD2C5-B855-49B4-B493-97DE6B67AA45}" type="datetimeFigureOut">
              <a:rPr lang="lv-LV" smtClean="0"/>
              <a:t>25.11.2020</a:t>
            </a:fld>
            <a:endParaRPr lang="lv-LV"/>
          </a:p>
        </p:txBody>
      </p:sp>
      <p:sp>
        <p:nvSpPr>
          <p:cNvPr id="5" name="Kājenes vietturis 4">
            <a:extLst>
              <a:ext uri="{FF2B5EF4-FFF2-40B4-BE49-F238E27FC236}">
                <a16:creationId xmlns:a16="http://schemas.microsoft.com/office/drawing/2014/main" id="{B62A6CAA-AF0C-4057-BB05-75AD7081A12D}"/>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649CF2C5-4D79-4097-A2F5-0F5E74E5B87B}"/>
              </a:ext>
            </a:extLst>
          </p:cNvPr>
          <p:cNvSpPr>
            <a:spLocks noGrp="1"/>
          </p:cNvSpPr>
          <p:nvPr>
            <p:ph type="sldNum" sz="quarter" idx="12"/>
          </p:nvPr>
        </p:nvSpPr>
        <p:spPr/>
        <p:txBody>
          <a:bodyPr/>
          <a:lstStyle/>
          <a:p>
            <a:fld id="{39226C0F-4C50-4678-82C0-3D0B72D72A3B}" type="slidenum">
              <a:rPr lang="lv-LV" smtClean="0"/>
              <a:t>‹#›</a:t>
            </a:fld>
            <a:endParaRPr lang="lv-LV"/>
          </a:p>
        </p:txBody>
      </p:sp>
    </p:spTree>
    <p:extLst>
      <p:ext uri="{BB962C8B-B14F-4D97-AF65-F5344CB8AC3E}">
        <p14:creationId xmlns:p14="http://schemas.microsoft.com/office/powerpoint/2010/main" val="2983190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ADFD25E-9C6C-4560-A530-89728B37FEA5}"/>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1E90965C-2966-43B6-B7BB-F613991FE0AD}"/>
              </a:ext>
            </a:extLst>
          </p:cNvPr>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72347A6E-8920-4D8C-B434-53812E769D51}"/>
              </a:ext>
            </a:extLst>
          </p:cNvPr>
          <p:cNvSpPr>
            <a:spLocks noGrp="1"/>
          </p:cNvSpPr>
          <p:nvPr>
            <p:ph type="dt" sz="half" idx="10"/>
          </p:nvPr>
        </p:nvSpPr>
        <p:spPr/>
        <p:txBody>
          <a:bodyPr/>
          <a:lstStyle/>
          <a:p>
            <a:fld id="{A33BD2C5-B855-49B4-B493-97DE6B67AA45}" type="datetimeFigureOut">
              <a:rPr lang="lv-LV" smtClean="0"/>
              <a:t>25.11.2020</a:t>
            </a:fld>
            <a:endParaRPr lang="lv-LV"/>
          </a:p>
        </p:txBody>
      </p:sp>
      <p:sp>
        <p:nvSpPr>
          <p:cNvPr id="5" name="Kājenes vietturis 4">
            <a:extLst>
              <a:ext uri="{FF2B5EF4-FFF2-40B4-BE49-F238E27FC236}">
                <a16:creationId xmlns:a16="http://schemas.microsoft.com/office/drawing/2014/main" id="{F27B1354-1886-4867-95E0-8BA0CA5B8268}"/>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D9610D5E-780C-4799-8E4D-91B8EC285BAC}"/>
              </a:ext>
            </a:extLst>
          </p:cNvPr>
          <p:cNvSpPr>
            <a:spLocks noGrp="1"/>
          </p:cNvSpPr>
          <p:nvPr>
            <p:ph type="sldNum" sz="quarter" idx="12"/>
          </p:nvPr>
        </p:nvSpPr>
        <p:spPr/>
        <p:txBody>
          <a:bodyPr/>
          <a:lstStyle/>
          <a:p>
            <a:fld id="{39226C0F-4C50-4678-82C0-3D0B72D72A3B}" type="slidenum">
              <a:rPr lang="lv-LV" smtClean="0"/>
              <a:t>‹#›</a:t>
            </a:fld>
            <a:endParaRPr lang="lv-LV"/>
          </a:p>
        </p:txBody>
      </p:sp>
    </p:spTree>
    <p:extLst>
      <p:ext uri="{BB962C8B-B14F-4D97-AF65-F5344CB8AC3E}">
        <p14:creationId xmlns:p14="http://schemas.microsoft.com/office/powerpoint/2010/main" val="2133272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B847866-287E-4B68-A071-C7F5116A6A26}"/>
              </a:ext>
            </a:extLst>
          </p:cNvPr>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a:extLst>
              <a:ext uri="{FF2B5EF4-FFF2-40B4-BE49-F238E27FC236}">
                <a16:creationId xmlns:a16="http://schemas.microsoft.com/office/drawing/2014/main" id="{02A373E8-A7CE-4BDE-A0E8-9D90B3C71A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Noklikšķiniet, lai rediģētu šablona teksta stilus</a:t>
            </a:r>
          </a:p>
        </p:txBody>
      </p:sp>
      <p:sp>
        <p:nvSpPr>
          <p:cNvPr id="4" name="Datuma vietturis 3">
            <a:extLst>
              <a:ext uri="{FF2B5EF4-FFF2-40B4-BE49-F238E27FC236}">
                <a16:creationId xmlns:a16="http://schemas.microsoft.com/office/drawing/2014/main" id="{BB8AF452-24D6-4352-946B-E66A2FBD9355}"/>
              </a:ext>
            </a:extLst>
          </p:cNvPr>
          <p:cNvSpPr>
            <a:spLocks noGrp="1"/>
          </p:cNvSpPr>
          <p:nvPr>
            <p:ph type="dt" sz="half" idx="10"/>
          </p:nvPr>
        </p:nvSpPr>
        <p:spPr/>
        <p:txBody>
          <a:bodyPr/>
          <a:lstStyle/>
          <a:p>
            <a:fld id="{A33BD2C5-B855-49B4-B493-97DE6B67AA45}" type="datetimeFigureOut">
              <a:rPr lang="lv-LV" smtClean="0"/>
              <a:t>25.11.2020</a:t>
            </a:fld>
            <a:endParaRPr lang="lv-LV"/>
          </a:p>
        </p:txBody>
      </p:sp>
      <p:sp>
        <p:nvSpPr>
          <p:cNvPr id="5" name="Kājenes vietturis 4">
            <a:extLst>
              <a:ext uri="{FF2B5EF4-FFF2-40B4-BE49-F238E27FC236}">
                <a16:creationId xmlns:a16="http://schemas.microsoft.com/office/drawing/2014/main" id="{D8BF65C0-2929-424A-9295-89F180C87577}"/>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A2184C5B-3561-450F-AC06-776EEF0AA16C}"/>
              </a:ext>
            </a:extLst>
          </p:cNvPr>
          <p:cNvSpPr>
            <a:spLocks noGrp="1"/>
          </p:cNvSpPr>
          <p:nvPr>
            <p:ph type="sldNum" sz="quarter" idx="12"/>
          </p:nvPr>
        </p:nvSpPr>
        <p:spPr/>
        <p:txBody>
          <a:bodyPr/>
          <a:lstStyle/>
          <a:p>
            <a:fld id="{39226C0F-4C50-4678-82C0-3D0B72D72A3B}" type="slidenum">
              <a:rPr lang="lv-LV" smtClean="0"/>
              <a:t>‹#›</a:t>
            </a:fld>
            <a:endParaRPr lang="lv-LV"/>
          </a:p>
        </p:txBody>
      </p:sp>
    </p:spTree>
    <p:extLst>
      <p:ext uri="{BB962C8B-B14F-4D97-AF65-F5344CB8AC3E}">
        <p14:creationId xmlns:p14="http://schemas.microsoft.com/office/powerpoint/2010/main" val="1389313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50215D5D-57D2-4A1F-81A9-60B30BF306C3}"/>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F2C9EF81-8532-4C51-9C22-9BA6B04A27B0}"/>
              </a:ext>
            </a:extLst>
          </p:cNvPr>
          <p:cNvSpPr>
            <a:spLocks noGrp="1"/>
          </p:cNvSpPr>
          <p:nvPr>
            <p:ph sz="half" idx="1"/>
          </p:nvPr>
        </p:nvSpPr>
        <p:spPr>
          <a:xfrm>
            <a:off x="838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a:extLst>
              <a:ext uri="{FF2B5EF4-FFF2-40B4-BE49-F238E27FC236}">
                <a16:creationId xmlns:a16="http://schemas.microsoft.com/office/drawing/2014/main" id="{C0A83738-3CFF-4D54-A8CC-AAB85C5C34FE}"/>
              </a:ext>
            </a:extLst>
          </p:cNvPr>
          <p:cNvSpPr>
            <a:spLocks noGrp="1"/>
          </p:cNvSpPr>
          <p:nvPr>
            <p:ph sz="half" idx="2"/>
          </p:nvPr>
        </p:nvSpPr>
        <p:spPr>
          <a:xfrm>
            <a:off x="6172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a:extLst>
              <a:ext uri="{FF2B5EF4-FFF2-40B4-BE49-F238E27FC236}">
                <a16:creationId xmlns:a16="http://schemas.microsoft.com/office/drawing/2014/main" id="{9AC2F664-BFB0-479E-900F-6B9054E047CB}"/>
              </a:ext>
            </a:extLst>
          </p:cNvPr>
          <p:cNvSpPr>
            <a:spLocks noGrp="1"/>
          </p:cNvSpPr>
          <p:nvPr>
            <p:ph type="dt" sz="half" idx="10"/>
          </p:nvPr>
        </p:nvSpPr>
        <p:spPr/>
        <p:txBody>
          <a:bodyPr/>
          <a:lstStyle/>
          <a:p>
            <a:fld id="{A33BD2C5-B855-49B4-B493-97DE6B67AA45}" type="datetimeFigureOut">
              <a:rPr lang="lv-LV" smtClean="0"/>
              <a:t>25.11.2020</a:t>
            </a:fld>
            <a:endParaRPr lang="lv-LV"/>
          </a:p>
        </p:txBody>
      </p:sp>
      <p:sp>
        <p:nvSpPr>
          <p:cNvPr id="6" name="Kājenes vietturis 5">
            <a:extLst>
              <a:ext uri="{FF2B5EF4-FFF2-40B4-BE49-F238E27FC236}">
                <a16:creationId xmlns:a16="http://schemas.microsoft.com/office/drawing/2014/main" id="{BCA12924-F95A-43C5-91B5-45D904A49D2E}"/>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B684F5F9-9614-45DD-82E4-3B5F8E280FC4}"/>
              </a:ext>
            </a:extLst>
          </p:cNvPr>
          <p:cNvSpPr>
            <a:spLocks noGrp="1"/>
          </p:cNvSpPr>
          <p:nvPr>
            <p:ph type="sldNum" sz="quarter" idx="12"/>
          </p:nvPr>
        </p:nvSpPr>
        <p:spPr/>
        <p:txBody>
          <a:bodyPr/>
          <a:lstStyle/>
          <a:p>
            <a:fld id="{39226C0F-4C50-4678-82C0-3D0B72D72A3B}" type="slidenum">
              <a:rPr lang="lv-LV" smtClean="0"/>
              <a:t>‹#›</a:t>
            </a:fld>
            <a:endParaRPr lang="lv-LV"/>
          </a:p>
        </p:txBody>
      </p:sp>
    </p:spTree>
    <p:extLst>
      <p:ext uri="{BB962C8B-B14F-4D97-AF65-F5344CB8AC3E}">
        <p14:creationId xmlns:p14="http://schemas.microsoft.com/office/powerpoint/2010/main" val="1170132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93C9029-84EB-4322-810A-DD2A0A3DA37D}"/>
              </a:ext>
            </a:extLst>
          </p:cNvPr>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a:extLst>
              <a:ext uri="{FF2B5EF4-FFF2-40B4-BE49-F238E27FC236}">
                <a16:creationId xmlns:a16="http://schemas.microsoft.com/office/drawing/2014/main" id="{3EFAE9E7-D05A-4A03-B6FA-8759A1F645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Satura vietturis 3">
            <a:extLst>
              <a:ext uri="{FF2B5EF4-FFF2-40B4-BE49-F238E27FC236}">
                <a16:creationId xmlns:a16="http://schemas.microsoft.com/office/drawing/2014/main" id="{52F4B4B9-F7A5-4B7C-96E1-B65F9ECA01FB}"/>
              </a:ext>
            </a:extLst>
          </p:cNvPr>
          <p:cNvSpPr>
            <a:spLocks noGrp="1"/>
          </p:cNvSpPr>
          <p:nvPr>
            <p:ph sz="half" idx="2"/>
          </p:nvPr>
        </p:nvSpPr>
        <p:spPr>
          <a:xfrm>
            <a:off x="839788" y="2505075"/>
            <a:ext cx="5157787"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a:extLst>
              <a:ext uri="{FF2B5EF4-FFF2-40B4-BE49-F238E27FC236}">
                <a16:creationId xmlns:a16="http://schemas.microsoft.com/office/drawing/2014/main" id="{41DE5A76-6CB5-43DF-B379-B3F897CABE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Satura vietturis 5">
            <a:extLst>
              <a:ext uri="{FF2B5EF4-FFF2-40B4-BE49-F238E27FC236}">
                <a16:creationId xmlns:a16="http://schemas.microsoft.com/office/drawing/2014/main" id="{EE5203A7-210C-4179-AD0A-78FAC33585B0}"/>
              </a:ext>
            </a:extLst>
          </p:cNvPr>
          <p:cNvSpPr>
            <a:spLocks noGrp="1"/>
          </p:cNvSpPr>
          <p:nvPr>
            <p:ph sz="quarter" idx="4"/>
          </p:nvPr>
        </p:nvSpPr>
        <p:spPr>
          <a:xfrm>
            <a:off x="6172200" y="2505075"/>
            <a:ext cx="5183188"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a:extLst>
              <a:ext uri="{FF2B5EF4-FFF2-40B4-BE49-F238E27FC236}">
                <a16:creationId xmlns:a16="http://schemas.microsoft.com/office/drawing/2014/main" id="{03EAE6D8-207F-488A-B1AB-DFD739C2425C}"/>
              </a:ext>
            </a:extLst>
          </p:cNvPr>
          <p:cNvSpPr>
            <a:spLocks noGrp="1"/>
          </p:cNvSpPr>
          <p:nvPr>
            <p:ph type="dt" sz="half" idx="10"/>
          </p:nvPr>
        </p:nvSpPr>
        <p:spPr/>
        <p:txBody>
          <a:bodyPr/>
          <a:lstStyle/>
          <a:p>
            <a:fld id="{A33BD2C5-B855-49B4-B493-97DE6B67AA45}" type="datetimeFigureOut">
              <a:rPr lang="lv-LV" smtClean="0"/>
              <a:t>25.11.2020</a:t>
            </a:fld>
            <a:endParaRPr lang="lv-LV"/>
          </a:p>
        </p:txBody>
      </p:sp>
      <p:sp>
        <p:nvSpPr>
          <p:cNvPr id="8" name="Kājenes vietturis 7">
            <a:extLst>
              <a:ext uri="{FF2B5EF4-FFF2-40B4-BE49-F238E27FC236}">
                <a16:creationId xmlns:a16="http://schemas.microsoft.com/office/drawing/2014/main" id="{68B10A6B-00C0-4E72-A2A5-D27F528A8719}"/>
              </a:ext>
            </a:extLst>
          </p:cNvPr>
          <p:cNvSpPr>
            <a:spLocks noGrp="1"/>
          </p:cNvSpPr>
          <p:nvPr>
            <p:ph type="ftr" sz="quarter" idx="11"/>
          </p:nvPr>
        </p:nvSpPr>
        <p:spPr/>
        <p:txBody>
          <a:bodyPr/>
          <a:lstStyle/>
          <a:p>
            <a:endParaRPr lang="lv-LV"/>
          </a:p>
        </p:txBody>
      </p:sp>
      <p:sp>
        <p:nvSpPr>
          <p:cNvPr id="9" name="Slaida numura vietturis 8">
            <a:extLst>
              <a:ext uri="{FF2B5EF4-FFF2-40B4-BE49-F238E27FC236}">
                <a16:creationId xmlns:a16="http://schemas.microsoft.com/office/drawing/2014/main" id="{19D52364-C36B-491F-A402-A06503FF799D}"/>
              </a:ext>
            </a:extLst>
          </p:cNvPr>
          <p:cNvSpPr>
            <a:spLocks noGrp="1"/>
          </p:cNvSpPr>
          <p:nvPr>
            <p:ph type="sldNum" sz="quarter" idx="12"/>
          </p:nvPr>
        </p:nvSpPr>
        <p:spPr/>
        <p:txBody>
          <a:bodyPr/>
          <a:lstStyle/>
          <a:p>
            <a:fld id="{39226C0F-4C50-4678-82C0-3D0B72D72A3B}" type="slidenum">
              <a:rPr lang="lv-LV" smtClean="0"/>
              <a:t>‹#›</a:t>
            </a:fld>
            <a:endParaRPr lang="lv-LV"/>
          </a:p>
        </p:txBody>
      </p:sp>
    </p:spTree>
    <p:extLst>
      <p:ext uri="{BB962C8B-B14F-4D97-AF65-F5344CB8AC3E}">
        <p14:creationId xmlns:p14="http://schemas.microsoft.com/office/powerpoint/2010/main" val="4114424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589EA340-8148-4F89-8BFF-0001901BD04C}"/>
              </a:ext>
            </a:extLst>
          </p:cNvPr>
          <p:cNvSpPr>
            <a:spLocks noGrp="1"/>
          </p:cNvSpPr>
          <p:nvPr>
            <p:ph type="title"/>
          </p:nvPr>
        </p:nvSpPr>
        <p:spPr/>
        <p:txBody>
          <a:bodyPr/>
          <a:lstStyle/>
          <a:p>
            <a:r>
              <a:rPr lang="lv-LV"/>
              <a:t>Rediģēt šablona virsraksta stilu</a:t>
            </a:r>
          </a:p>
        </p:txBody>
      </p:sp>
      <p:sp>
        <p:nvSpPr>
          <p:cNvPr id="3" name="Datuma vietturis 2">
            <a:extLst>
              <a:ext uri="{FF2B5EF4-FFF2-40B4-BE49-F238E27FC236}">
                <a16:creationId xmlns:a16="http://schemas.microsoft.com/office/drawing/2014/main" id="{C50ADB82-885C-4AE8-A0A9-265CAFF7848D}"/>
              </a:ext>
            </a:extLst>
          </p:cNvPr>
          <p:cNvSpPr>
            <a:spLocks noGrp="1"/>
          </p:cNvSpPr>
          <p:nvPr>
            <p:ph type="dt" sz="half" idx="10"/>
          </p:nvPr>
        </p:nvSpPr>
        <p:spPr/>
        <p:txBody>
          <a:bodyPr/>
          <a:lstStyle/>
          <a:p>
            <a:fld id="{A33BD2C5-B855-49B4-B493-97DE6B67AA45}" type="datetimeFigureOut">
              <a:rPr lang="lv-LV" smtClean="0"/>
              <a:t>25.11.2020</a:t>
            </a:fld>
            <a:endParaRPr lang="lv-LV"/>
          </a:p>
        </p:txBody>
      </p:sp>
      <p:sp>
        <p:nvSpPr>
          <p:cNvPr id="4" name="Kājenes vietturis 3">
            <a:extLst>
              <a:ext uri="{FF2B5EF4-FFF2-40B4-BE49-F238E27FC236}">
                <a16:creationId xmlns:a16="http://schemas.microsoft.com/office/drawing/2014/main" id="{22BAE905-A9B2-49B8-9FD9-21B046678791}"/>
              </a:ext>
            </a:extLst>
          </p:cNvPr>
          <p:cNvSpPr>
            <a:spLocks noGrp="1"/>
          </p:cNvSpPr>
          <p:nvPr>
            <p:ph type="ftr" sz="quarter" idx="11"/>
          </p:nvPr>
        </p:nvSpPr>
        <p:spPr/>
        <p:txBody>
          <a:bodyPr/>
          <a:lstStyle/>
          <a:p>
            <a:endParaRPr lang="lv-LV"/>
          </a:p>
        </p:txBody>
      </p:sp>
      <p:sp>
        <p:nvSpPr>
          <p:cNvPr id="5" name="Slaida numura vietturis 4">
            <a:extLst>
              <a:ext uri="{FF2B5EF4-FFF2-40B4-BE49-F238E27FC236}">
                <a16:creationId xmlns:a16="http://schemas.microsoft.com/office/drawing/2014/main" id="{E5CF9E02-D5FE-4E34-B834-FCDAC3C55533}"/>
              </a:ext>
            </a:extLst>
          </p:cNvPr>
          <p:cNvSpPr>
            <a:spLocks noGrp="1"/>
          </p:cNvSpPr>
          <p:nvPr>
            <p:ph type="sldNum" sz="quarter" idx="12"/>
          </p:nvPr>
        </p:nvSpPr>
        <p:spPr/>
        <p:txBody>
          <a:bodyPr/>
          <a:lstStyle/>
          <a:p>
            <a:fld id="{39226C0F-4C50-4678-82C0-3D0B72D72A3B}" type="slidenum">
              <a:rPr lang="lv-LV" smtClean="0"/>
              <a:t>‹#›</a:t>
            </a:fld>
            <a:endParaRPr lang="lv-LV"/>
          </a:p>
        </p:txBody>
      </p:sp>
    </p:spTree>
    <p:extLst>
      <p:ext uri="{BB962C8B-B14F-4D97-AF65-F5344CB8AC3E}">
        <p14:creationId xmlns:p14="http://schemas.microsoft.com/office/powerpoint/2010/main" val="467382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141CE4EE-083C-407B-96FD-419393AD5ED2}"/>
              </a:ext>
            </a:extLst>
          </p:cNvPr>
          <p:cNvSpPr>
            <a:spLocks noGrp="1"/>
          </p:cNvSpPr>
          <p:nvPr>
            <p:ph type="dt" sz="half" idx="10"/>
          </p:nvPr>
        </p:nvSpPr>
        <p:spPr/>
        <p:txBody>
          <a:bodyPr/>
          <a:lstStyle/>
          <a:p>
            <a:fld id="{A33BD2C5-B855-49B4-B493-97DE6B67AA45}" type="datetimeFigureOut">
              <a:rPr lang="lv-LV" smtClean="0"/>
              <a:t>25.11.2020</a:t>
            </a:fld>
            <a:endParaRPr lang="lv-LV"/>
          </a:p>
        </p:txBody>
      </p:sp>
      <p:sp>
        <p:nvSpPr>
          <p:cNvPr id="3" name="Kājenes vietturis 2">
            <a:extLst>
              <a:ext uri="{FF2B5EF4-FFF2-40B4-BE49-F238E27FC236}">
                <a16:creationId xmlns:a16="http://schemas.microsoft.com/office/drawing/2014/main" id="{8A321A84-5C63-4CB4-B28A-7C6EC241A55C}"/>
              </a:ext>
            </a:extLst>
          </p:cNvPr>
          <p:cNvSpPr>
            <a:spLocks noGrp="1"/>
          </p:cNvSpPr>
          <p:nvPr>
            <p:ph type="ftr" sz="quarter" idx="11"/>
          </p:nvPr>
        </p:nvSpPr>
        <p:spPr/>
        <p:txBody>
          <a:bodyPr/>
          <a:lstStyle/>
          <a:p>
            <a:endParaRPr lang="lv-LV"/>
          </a:p>
        </p:txBody>
      </p:sp>
      <p:sp>
        <p:nvSpPr>
          <p:cNvPr id="4" name="Slaida numura vietturis 3">
            <a:extLst>
              <a:ext uri="{FF2B5EF4-FFF2-40B4-BE49-F238E27FC236}">
                <a16:creationId xmlns:a16="http://schemas.microsoft.com/office/drawing/2014/main" id="{A7DE7D79-5496-4144-86F7-7C728EA52296}"/>
              </a:ext>
            </a:extLst>
          </p:cNvPr>
          <p:cNvSpPr>
            <a:spLocks noGrp="1"/>
          </p:cNvSpPr>
          <p:nvPr>
            <p:ph type="sldNum" sz="quarter" idx="12"/>
          </p:nvPr>
        </p:nvSpPr>
        <p:spPr/>
        <p:txBody>
          <a:bodyPr/>
          <a:lstStyle/>
          <a:p>
            <a:fld id="{39226C0F-4C50-4678-82C0-3D0B72D72A3B}" type="slidenum">
              <a:rPr lang="lv-LV" smtClean="0"/>
              <a:t>‹#›</a:t>
            </a:fld>
            <a:endParaRPr lang="lv-LV"/>
          </a:p>
        </p:txBody>
      </p:sp>
    </p:spTree>
    <p:extLst>
      <p:ext uri="{BB962C8B-B14F-4D97-AF65-F5344CB8AC3E}">
        <p14:creationId xmlns:p14="http://schemas.microsoft.com/office/powerpoint/2010/main" val="2073166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5E067A41-8038-47E8-96B7-149832868C68}"/>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a:extLst>
              <a:ext uri="{FF2B5EF4-FFF2-40B4-BE49-F238E27FC236}">
                <a16:creationId xmlns:a16="http://schemas.microsoft.com/office/drawing/2014/main" id="{381AEEE1-8220-4F92-A76F-6B57CE38BC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a:extLst>
              <a:ext uri="{FF2B5EF4-FFF2-40B4-BE49-F238E27FC236}">
                <a16:creationId xmlns:a16="http://schemas.microsoft.com/office/drawing/2014/main" id="{2C1FEFC3-9A28-4C34-8ACB-8DA7FC538C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4A281B48-15E5-426B-8B8F-E644BE9BB38B}"/>
              </a:ext>
            </a:extLst>
          </p:cNvPr>
          <p:cNvSpPr>
            <a:spLocks noGrp="1"/>
          </p:cNvSpPr>
          <p:nvPr>
            <p:ph type="dt" sz="half" idx="10"/>
          </p:nvPr>
        </p:nvSpPr>
        <p:spPr/>
        <p:txBody>
          <a:bodyPr/>
          <a:lstStyle/>
          <a:p>
            <a:fld id="{A33BD2C5-B855-49B4-B493-97DE6B67AA45}" type="datetimeFigureOut">
              <a:rPr lang="lv-LV" smtClean="0"/>
              <a:t>25.11.2020</a:t>
            </a:fld>
            <a:endParaRPr lang="lv-LV"/>
          </a:p>
        </p:txBody>
      </p:sp>
      <p:sp>
        <p:nvSpPr>
          <p:cNvPr id="6" name="Kājenes vietturis 5">
            <a:extLst>
              <a:ext uri="{FF2B5EF4-FFF2-40B4-BE49-F238E27FC236}">
                <a16:creationId xmlns:a16="http://schemas.microsoft.com/office/drawing/2014/main" id="{A14FF5C8-6956-4FE9-A602-7AA8B4F6A5E9}"/>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30BC1E75-13B7-4D69-934E-AFB1543B302D}"/>
              </a:ext>
            </a:extLst>
          </p:cNvPr>
          <p:cNvSpPr>
            <a:spLocks noGrp="1"/>
          </p:cNvSpPr>
          <p:nvPr>
            <p:ph type="sldNum" sz="quarter" idx="12"/>
          </p:nvPr>
        </p:nvSpPr>
        <p:spPr/>
        <p:txBody>
          <a:bodyPr/>
          <a:lstStyle/>
          <a:p>
            <a:fld id="{39226C0F-4C50-4678-82C0-3D0B72D72A3B}" type="slidenum">
              <a:rPr lang="lv-LV" smtClean="0"/>
              <a:t>‹#›</a:t>
            </a:fld>
            <a:endParaRPr lang="lv-LV"/>
          </a:p>
        </p:txBody>
      </p:sp>
    </p:spTree>
    <p:extLst>
      <p:ext uri="{BB962C8B-B14F-4D97-AF65-F5344CB8AC3E}">
        <p14:creationId xmlns:p14="http://schemas.microsoft.com/office/powerpoint/2010/main" val="1096248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AD6331E-5B33-46AE-BC54-05F56AD71504}"/>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a:extLst>
              <a:ext uri="{FF2B5EF4-FFF2-40B4-BE49-F238E27FC236}">
                <a16:creationId xmlns:a16="http://schemas.microsoft.com/office/drawing/2014/main" id="{C1914523-9CC1-4028-BEA7-F31E138ABD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a:extLst>
              <a:ext uri="{FF2B5EF4-FFF2-40B4-BE49-F238E27FC236}">
                <a16:creationId xmlns:a16="http://schemas.microsoft.com/office/drawing/2014/main" id="{F31A4807-007B-48C4-A8B8-4B193AAED7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08E1752C-F5CE-45A1-9A84-3D2F6E8AC0B0}"/>
              </a:ext>
            </a:extLst>
          </p:cNvPr>
          <p:cNvSpPr>
            <a:spLocks noGrp="1"/>
          </p:cNvSpPr>
          <p:nvPr>
            <p:ph type="dt" sz="half" idx="10"/>
          </p:nvPr>
        </p:nvSpPr>
        <p:spPr/>
        <p:txBody>
          <a:bodyPr/>
          <a:lstStyle/>
          <a:p>
            <a:fld id="{A33BD2C5-B855-49B4-B493-97DE6B67AA45}" type="datetimeFigureOut">
              <a:rPr lang="lv-LV" smtClean="0"/>
              <a:t>25.11.2020</a:t>
            </a:fld>
            <a:endParaRPr lang="lv-LV"/>
          </a:p>
        </p:txBody>
      </p:sp>
      <p:sp>
        <p:nvSpPr>
          <p:cNvPr id="6" name="Kājenes vietturis 5">
            <a:extLst>
              <a:ext uri="{FF2B5EF4-FFF2-40B4-BE49-F238E27FC236}">
                <a16:creationId xmlns:a16="http://schemas.microsoft.com/office/drawing/2014/main" id="{A3AA42F6-4D6E-43C9-85C4-E6109D69616D}"/>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698F1688-970C-4F9B-8AF7-A3BD5828BC82}"/>
              </a:ext>
            </a:extLst>
          </p:cNvPr>
          <p:cNvSpPr>
            <a:spLocks noGrp="1"/>
          </p:cNvSpPr>
          <p:nvPr>
            <p:ph type="sldNum" sz="quarter" idx="12"/>
          </p:nvPr>
        </p:nvSpPr>
        <p:spPr/>
        <p:txBody>
          <a:bodyPr/>
          <a:lstStyle/>
          <a:p>
            <a:fld id="{39226C0F-4C50-4678-82C0-3D0B72D72A3B}" type="slidenum">
              <a:rPr lang="lv-LV" smtClean="0"/>
              <a:t>‹#›</a:t>
            </a:fld>
            <a:endParaRPr lang="lv-LV"/>
          </a:p>
        </p:txBody>
      </p:sp>
    </p:spTree>
    <p:extLst>
      <p:ext uri="{BB962C8B-B14F-4D97-AF65-F5344CB8AC3E}">
        <p14:creationId xmlns:p14="http://schemas.microsoft.com/office/powerpoint/2010/main" val="73766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5A01752-715A-41E1-AC46-C3B23579A61C}"/>
              </a:ext>
            </a:extLst>
          </p:cNvPr>
          <p:cNvSpPr>
            <a:spLocks noGrp="1"/>
          </p:cNvSpPr>
          <p:nvPr>
            <p:ph type="title"/>
          </p:nvPr>
        </p:nvSpPr>
        <p:spPr/>
        <p:txBody>
          <a:bodyPr/>
          <a:lstStyle/>
          <a:p>
            <a:r>
              <a:rPr lang="lv-LV"/>
              <a:t>Rediģēt šablona virsraksta stilu</a:t>
            </a:r>
          </a:p>
        </p:txBody>
      </p:sp>
      <p:sp>
        <p:nvSpPr>
          <p:cNvPr id="3" name="Vertikāls teksta vietturis 2">
            <a:extLst>
              <a:ext uri="{FF2B5EF4-FFF2-40B4-BE49-F238E27FC236}">
                <a16:creationId xmlns:a16="http://schemas.microsoft.com/office/drawing/2014/main" id="{12F069D8-13F7-4289-B090-34967281E768}"/>
              </a:ext>
            </a:extLst>
          </p:cNvPr>
          <p:cNvSpPr>
            <a:spLocks noGrp="1"/>
          </p:cNvSpPr>
          <p:nvPr>
            <p:ph type="body" orient="vert" idx="1"/>
          </p:nvPr>
        </p:nvSpPr>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92F9F6DD-DD84-40D0-B42D-F07821A6E27B}"/>
              </a:ext>
            </a:extLst>
          </p:cNvPr>
          <p:cNvSpPr>
            <a:spLocks noGrp="1"/>
          </p:cNvSpPr>
          <p:nvPr>
            <p:ph type="dt" sz="half" idx="10"/>
          </p:nvPr>
        </p:nvSpPr>
        <p:spPr/>
        <p:txBody>
          <a:bodyPr/>
          <a:lstStyle/>
          <a:p>
            <a:fld id="{A33BD2C5-B855-49B4-B493-97DE6B67AA45}" type="datetimeFigureOut">
              <a:rPr lang="lv-LV" smtClean="0"/>
              <a:t>25.11.2020</a:t>
            </a:fld>
            <a:endParaRPr lang="lv-LV"/>
          </a:p>
        </p:txBody>
      </p:sp>
      <p:sp>
        <p:nvSpPr>
          <p:cNvPr id="5" name="Kājenes vietturis 4">
            <a:extLst>
              <a:ext uri="{FF2B5EF4-FFF2-40B4-BE49-F238E27FC236}">
                <a16:creationId xmlns:a16="http://schemas.microsoft.com/office/drawing/2014/main" id="{17E54625-04B9-44FD-B03C-146F0183DCF8}"/>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3AAD523E-FB33-40A7-855F-3566FF5EEB7E}"/>
              </a:ext>
            </a:extLst>
          </p:cNvPr>
          <p:cNvSpPr>
            <a:spLocks noGrp="1"/>
          </p:cNvSpPr>
          <p:nvPr>
            <p:ph type="sldNum" sz="quarter" idx="12"/>
          </p:nvPr>
        </p:nvSpPr>
        <p:spPr/>
        <p:txBody>
          <a:bodyPr/>
          <a:lstStyle/>
          <a:p>
            <a:fld id="{39226C0F-4C50-4678-82C0-3D0B72D72A3B}" type="slidenum">
              <a:rPr lang="lv-LV" smtClean="0"/>
              <a:t>‹#›</a:t>
            </a:fld>
            <a:endParaRPr lang="lv-LV"/>
          </a:p>
        </p:txBody>
      </p:sp>
    </p:spTree>
    <p:extLst>
      <p:ext uri="{BB962C8B-B14F-4D97-AF65-F5344CB8AC3E}">
        <p14:creationId xmlns:p14="http://schemas.microsoft.com/office/powerpoint/2010/main" val="252995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2B901C27-FC92-4844-AE1E-A1DBEF9D1772}"/>
              </a:ext>
            </a:extLst>
          </p:cNvPr>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a:extLst>
              <a:ext uri="{FF2B5EF4-FFF2-40B4-BE49-F238E27FC236}">
                <a16:creationId xmlns:a16="http://schemas.microsoft.com/office/drawing/2014/main" id="{BFDB797C-0ED9-4986-911C-B1F7DFBBEBDA}"/>
              </a:ext>
            </a:extLst>
          </p:cNvPr>
          <p:cNvSpPr>
            <a:spLocks noGrp="1"/>
          </p:cNvSpPr>
          <p:nvPr>
            <p:ph type="body" orient="vert" idx="1"/>
          </p:nvPr>
        </p:nvSpPr>
        <p:spPr>
          <a:xfrm>
            <a:off x="838200" y="365125"/>
            <a:ext cx="7734300" cy="5811838"/>
          </a:xfrm>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C068D498-BED3-46C2-A570-176932D09C63}"/>
              </a:ext>
            </a:extLst>
          </p:cNvPr>
          <p:cNvSpPr>
            <a:spLocks noGrp="1"/>
          </p:cNvSpPr>
          <p:nvPr>
            <p:ph type="dt" sz="half" idx="10"/>
          </p:nvPr>
        </p:nvSpPr>
        <p:spPr/>
        <p:txBody>
          <a:bodyPr/>
          <a:lstStyle/>
          <a:p>
            <a:fld id="{A33BD2C5-B855-49B4-B493-97DE6B67AA45}" type="datetimeFigureOut">
              <a:rPr lang="lv-LV" smtClean="0"/>
              <a:t>25.11.2020</a:t>
            </a:fld>
            <a:endParaRPr lang="lv-LV"/>
          </a:p>
        </p:txBody>
      </p:sp>
      <p:sp>
        <p:nvSpPr>
          <p:cNvPr id="5" name="Kājenes vietturis 4">
            <a:extLst>
              <a:ext uri="{FF2B5EF4-FFF2-40B4-BE49-F238E27FC236}">
                <a16:creationId xmlns:a16="http://schemas.microsoft.com/office/drawing/2014/main" id="{1775CDF0-881D-4B0F-8C24-79586D7E9E02}"/>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71F0ECF1-986A-4BC3-AB28-CE504E2A8657}"/>
              </a:ext>
            </a:extLst>
          </p:cNvPr>
          <p:cNvSpPr>
            <a:spLocks noGrp="1"/>
          </p:cNvSpPr>
          <p:nvPr>
            <p:ph type="sldNum" sz="quarter" idx="12"/>
          </p:nvPr>
        </p:nvSpPr>
        <p:spPr/>
        <p:txBody>
          <a:bodyPr/>
          <a:lstStyle/>
          <a:p>
            <a:fld id="{39226C0F-4C50-4678-82C0-3D0B72D72A3B}" type="slidenum">
              <a:rPr lang="lv-LV" smtClean="0"/>
              <a:t>‹#›</a:t>
            </a:fld>
            <a:endParaRPr lang="lv-LV"/>
          </a:p>
        </p:txBody>
      </p:sp>
    </p:spTree>
    <p:extLst>
      <p:ext uri="{BB962C8B-B14F-4D97-AF65-F5344CB8AC3E}">
        <p14:creationId xmlns:p14="http://schemas.microsoft.com/office/powerpoint/2010/main" val="1241194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AFCC295F-E78C-43A3-8051-C02D72DA50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a:extLst>
              <a:ext uri="{FF2B5EF4-FFF2-40B4-BE49-F238E27FC236}">
                <a16:creationId xmlns:a16="http://schemas.microsoft.com/office/drawing/2014/main" id="{D2A41B33-2314-4AE8-A3EF-D24DDE2D03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FD9E6B67-B9F4-43B3-8E7E-3DA8508C51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3BD2C5-B855-49B4-B493-97DE6B67AA45}" type="datetimeFigureOut">
              <a:rPr lang="lv-LV" smtClean="0"/>
              <a:t>25.11.2020</a:t>
            </a:fld>
            <a:endParaRPr lang="lv-LV"/>
          </a:p>
        </p:txBody>
      </p:sp>
      <p:sp>
        <p:nvSpPr>
          <p:cNvPr id="5" name="Kājenes vietturis 4">
            <a:extLst>
              <a:ext uri="{FF2B5EF4-FFF2-40B4-BE49-F238E27FC236}">
                <a16:creationId xmlns:a16="http://schemas.microsoft.com/office/drawing/2014/main" id="{9A50C0AE-110E-4BF9-A432-476828A297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a:extLst>
              <a:ext uri="{FF2B5EF4-FFF2-40B4-BE49-F238E27FC236}">
                <a16:creationId xmlns:a16="http://schemas.microsoft.com/office/drawing/2014/main" id="{738B1C06-6DC0-42B1-B431-0DD0D2B89D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226C0F-4C50-4678-82C0-3D0B72D72A3B}" type="slidenum">
              <a:rPr lang="lv-LV" smtClean="0"/>
              <a:t>‹#›</a:t>
            </a:fld>
            <a:endParaRPr lang="lv-LV"/>
          </a:p>
        </p:txBody>
      </p:sp>
    </p:spTree>
    <p:extLst>
      <p:ext uri="{BB962C8B-B14F-4D97-AF65-F5344CB8AC3E}">
        <p14:creationId xmlns:p14="http://schemas.microsoft.com/office/powerpoint/2010/main" val="31942354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eps.lad.gov.lv/login"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23D8654-6022-4169-9F5F-50F80114E6B6}"/>
              </a:ext>
            </a:extLst>
          </p:cNvPr>
          <p:cNvSpPr>
            <a:spLocks noGrp="1"/>
          </p:cNvSpPr>
          <p:nvPr>
            <p:ph type="ctrTitle"/>
          </p:nvPr>
        </p:nvSpPr>
        <p:spPr/>
        <p:txBody>
          <a:bodyPr>
            <a:normAutofit/>
          </a:bodyPr>
          <a:lstStyle/>
          <a:p>
            <a:r>
              <a:rPr lang="lv-LV" b="1" dirty="0"/>
              <a:t>LEADER projektu RAKSTĪŠANAS 7 SOĻI</a:t>
            </a:r>
            <a:endParaRPr lang="lv-LV" dirty="0"/>
          </a:p>
        </p:txBody>
      </p:sp>
      <p:sp>
        <p:nvSpPr>
          <p:cNvPr id="3" name="Apakšvirsraksts 2">
            <a:extLst>
              <a:ext uri="{FF2B5EF4-FFF2-40B4-BE49-F238E27FC236}">
                <a16:creationId xmlns:a16="http://schemas.microsoft.com/office/drawing/2014/main" id="{3A9145DE-E0F3-4098-95A5-A436FF126911}"/>
              </a:ext>
            </a:extLst>
          </p:cNvPr>
          <p:cNvSpPr>
            <a:spLocks noGrp="1"/>
          </p:cNvSpPr>
          <p:nvPr>
            <p:ph type="subTitle" idx="1"/>
          </p:nvPr>
        </p:nvSpPr>
        <p:spPr>
          <a:xfrm>
            <a:off x="1524000" y="3811043"/>
            <a:ext cx="9144000" cy="1655762"/>
          </a:xfrm>
        </p:spPr>
        <p:txBody>
          <a:bodyPr/>
          <a:lstStyle/>
          <a:p>
            <a:r>
              <a:rPr lang="lv-LV" dirty="0"/>
              <a:t>2020. gada 25. novembris</a:t>
            </a:r>
          </a:p>
        </p:txBody>
      </p:sp>
      <p:pic>
        <p:nvPicPr>
          <p:cNvPr id="5" name="Picture 2">
            <a:extLst>
              <a:ext uri="{FF2B5EF4-FFF2-40B4-BE49-F238E27FC236}">
                <a16:creationId xmlns:a16="http://schemas.microsoft.com/office/drawing/2014/main" id="{D355DFAA-E479-43D4-99A5-017A29EB02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5185" y="5396861"/>
            <a:ext cx="846414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957DE410-B837-4D22-BF21-FF117531C735}"/>
              </a:ext>
            </a:extLst>
          </p:cNvPr>
          <p:cNvPicPr>
            <a:picLocks noChangeAspect="1"/>
          </p:cNvPicPr>
          <p:nvPr/>
        </p:nvPicPr>
        <p:blipFill>
          <a:blip r:embed="rId3"/>
          <a:stretch>
            <a:fillRect/>
          </a:stretch>
        </p:blipFill>
        <p:spPr>
          <a:xfrm>
            <a:off x="997258" y="5466805"/>
            <a:ext cx="1439461" cy="797850"/>
          </a:xfrm>
          <a:prstGeom prst="rect">
            <a:avLst/>
          </a:prstGeom>
        </p:spPr>
      </p:pic>
    </p:spTree>
    <p:extLst>
      <p:ext uri="{BB962C8B-B14F-4D97-AF65-F5344CB8AC3E}">
        <p14:creationId xmlns:p14="http://schemas.microsoft.com/office/powerpoint/2010/main" val="3088228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6E3CAABE-F3D2-484A-9BA1-8128DC1CBE4E}"/>
              </a:ext>
            </a:extLst>
          </p:cNvPr>
          <p:cNvSpPr>
            <a:spLocks noGrp="1"/>
          </p:cNvSpPr>
          <p:nvPr>
            <p:ph type="title"/>
          </p:nvPr>
        </p:nvSpPr>
        <p:spPr/>
        <p:txBody>
          <a:bodyPr/>
          <a:lstStyle/>
          <a:p>
            <a:r>
              <a:rPr lang="lv-LV" dirty="0"/>
              <a:t>Solis Nr. 1 (Dažādu dokumentu lasīšana 1)</a:t>
            </a:r>
          </a:p>
        </p:txBody>
      </p:sp>
      <p:pic>
        <p:nvPicPr>
          <p:cNvPr id="5" name="Satura vietturis 4">
            <a:extLst>
              <a:ext uri="{FF2B5EF4-FFF2-40B4-BE49-F238E27FC236}">
                <a16:creationId xmlns:a16="http://schemas.microsoft.com/office/drawing/2014/main" id="{47D965DE-BB66-47C0-A0D9-1685A9DF706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25001" y="1276749"/>
            <a:ext cx="7140810" cy="4351337"/>
          </a:xfrm>
        </p:spPr>
      </p:pic>
      <p:sp>
        <p:nvSpPr>
          <p:cNvPr id="6" name="Taisnstūris 5">
            <a:extLst>
              <a:ext uri="{FF2B5EF4-FFF2-40B4-BE49-F238E27FC236}">
                <a16:creationId xmlns:a16="http://schemas.microsoft.com/office/drawing/2014/main" id="{6F5E8430-8885-44D6-B1AF-217561DF1809}"/>
              </a:ext>
            </a:extLst>
          </p:cNvPr>
          <p:cNvSpPr/>
          <p:nvPr/>
        </p:nvSpPr>
        <p:spPr>
          <a:xfrm>
            <a:off x="426939" y="5761133"/>
            <a:ext cx="11199004" cy="646331"/>
          </a:xfrm>
          <a:prstGeom prst="rect">
            <a:avLst/>
          </a:prstGeom>
        </p:spPr>
        <p:txBody>
          <a:bodyPr wrap="square">
            <a:spAutoFit/>
          </a:bodyPr>
          <a:lstStyle/>
          <a:p>
            <a:r>
              <a:rPr lang="lv-LV" dirty="0">
                <a:solidFill>
                  <a:schemeClr val="accent1">
                    <a:lumMod val="75000"/>
                  </a:schemeClr>
                </a:solidFill>
              </a:rPr>
              <a:t>https://likumi.lv/ta/id/277447-valsts-un-eiropas-savienibas-atbalsta-pieskirsanas-kartiba-lauku-attistibai-apakspasakuma-darbibu-istenosana-saskana</a:t>
            </a:r>
          </a:p>
        </p:txBody>
      </p:sp>
    </p:spTree>
    <p:extLst>
      <p:ext uri="{BB962C8B-B14F-4D97-AF65-F5344CB8AC3E}">
        <p14:creationId xmlns:p14="http://schemas.microsoft.com/office/powerpoint/2010/main" val="1505987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6C971-3D1F-4270-A9E3-AB62A25ADBDF}"/>
              </a:ext>
            </a:extLst>
          </p:cNvPr>
          <p:cNvSpPr>
            <a:spLocks noGrp="1"/>
          </p:cNvSpPr>
          <p:nvPr>
            <p:ph type="title"/>
          </p:nvPr>
        </p:nvSpPr>
        <p:spPr/>
        <p:txBody>
          <a:bodyPr/>
          <a:lstStyle/>
          <a:p>
            <a:r>
              <a:rPr lang="lv-LV" dirty="0"/>
              <a:t>Solis Nr. 1 (Dažādu dokumentu lasīšana 2)</a:t>
            </a:r>
          </a:p>
        </p:txBody>
      </p:sp>
      <p:sp>
        <p:nvSpPr>
          <p:cNvPr id="3" name="Content Placeholder 2">
            <a:extLst>
              <a:ext uri="{FF2B5EF4-FFF2-40B4-BE49-F238E27FC236}">
                <a16:creationId xmlns:a16="http://schemas.microsoft.com/office/drawing/2014/main" id="{8867F582-E8F8-46A8-94BF-E4F7EA1ADDD0}"/>
              </a:ext>
            </a:extLst>
          </p:cNvPr>
          <p:cNvSpPr>
            <a:spLocks noGrp="1"/>
          </p:cNvSpPr>
          <p:nvPr>
            <p:ph idx="1"/>
          </p:nvPr>
        </p:nvSpPr>
        <p:spPr/>
        <p:txBody>
          <a:bodyPr>
            <a:normAutofit lnSpcReduction="10000"/>
          </a:bodyPr>
          <a:lstStyle/>
          <a:p>
            <a:pPr marL="0" indent="0" algn="ctr">
              <a:buNone/>
            </a:pPr>
            <a:r>
              <a:rPr lang="lv-LV" sz="4400" dirty="0">
                <a:solidFill>
                  <a:schemeClr val="accent6">
                    <a:lumMod val="75000"/>
                  </a:schemeClr>
                </a:solidFill>
              </a:rPr>
              <a:t>BIEDRĪBAS LAUKU PARTNERĪBA „SĒLIJA” SABIEDRĪBAS VIRZĪTAS VIETĒJĀS ATTĪSTĪBAS STRATĒĢIJAS</a:t>
            </a:r>
            <a:br>
              <a:rPr lang="lv-LV" sz="4400" dirty="0">
                <a:solidFill>
                  <a:schemeClr val="accent6">
                    <a:lumMod val="75000"/>
                  </a:schemeClr>
                </a:solidFill>
              </a:rPr>
            </a:br>
            <a:r>
              <a:rPr lang="lv-LV" sz="4400" dirty="0">
                <a:solidFill>
                  <a:schemeClr val="accent6">
                    <a:lumMod val="75000"/>
                  </a:schemeClr>
                </a:solidFill>
              </a:rPr>
              <a:t>„LAUKI – VIDE, KUR VĒRTS DZĪVOT 2014. – 2020.” </a:t>
            </a:r>
          </a:p>
          <a:p>
            <a:pPr marL="0" indent="0" algn="ctr">
              <a:buNone/>
            </a:pPr>
            <a:endParaRPr lang="lv-LV" sz="4400" dirty="0">
              <a:solidFill>
                <a:schemeClr val="accent6">
                  <a:lumMod val="75000"/>
                </a:schemeClr>
              </a:solidFill>
            </a:endParaRPr>
          </a:p>
          <a:p>
            <a:pPr marL="0" indent="0" algn="ctr">
              <a:buNone/>
            </a:pPr>
            <a:r>
              <a:rPr lang="lv-LV" sz="2600" dirty="0">
                <a:solidFill>
                  <a:schemeClr val="accent5"/>
                </a:solidFill>
              </a:rPr>
              <a:t>https://www.partneribaselija.lv/uploads/files/images/jaunumi/2020/11/06/selija-svva-strategija-2020-pec-08-10-2020.pdf</a:t>
            </a:r>
          </a:p>
        </p:txBody>
      </p:sp>
    </p:spTree>
    <p:extLst>
      <p:ext uri="{BB962C8B-B14F-4D97-AF65-F5344CB8AC3E}">
        <p14:creationId xmlns:p14="http://schemas.microsoft.com/office/powerpoint/2010/main" val="2913982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33A5-E505-4746-BA2E-8ED413B26A66}"/>
              </a:ext>
            </a:extLst>
          </p:cNvPr>
          <p:cNvSpPr>
            <a:spLocks noGrp="1"/>
          </p:cNvSpPr>
          <p:nvPr>
            <p:ph type="title"/>
          </p:nvPr>
        </p:nvSpPr>
        <p:spPr/>
        <p:txBody>
          <a:bodyPr/>
          <a:lstStyle/>
          <a:p>
            <a:r>
              <a:rPr lang="lv-LV" dirty="0"/>
              <a:t>Solis Nr. 1 (Dažādu dokumentu lasīšana 2)</a:t>
            </a:r>
          </a:p>
        </p:txBody>
      </p:sp>
      <p:pic>
        <p:nvPicPr>
          <p:cNvPr id="7" name="Satura vietturis 6">
            <a:extLst>
              <a:ext uri="{FF2B5EF4-FFF2-40B4-BE49-F238E27FC236}">
                <a16:creationId xmlns:a16="http://schemas.microsoft.com/office/drawing/2014/main" id="{8B865512-19C7-4FB9-9F83-252C3E05EA6C}"/>
              </a:ext>
            </a:extLst>
          </p:cNvPr>
          <p:cNvPicPr>
            <a:picLocks noGrp="1" noChangeAspect="1"/>
          </p:cNvPicPr>
          <p:nvPr>
            <p:ph idx="1"/>
          </p:nvPr>
        </p:nvPicPr>
        <p:blipFill>
          <a:blip r:embed="rId2"/>
          <a:stretch>
            <a:fillRect/>
          </a:stretch>
        </p:blipFill>
        <p:spPr>
          <a:xfrm>
            <a:off x="879259" y="1846556"/>
            <a:ext cx="9871599" cy="4322882"/>
          </a:xfrm>
          <a:prstGeom prst="rect">
            <a:avLst/>
          </a:prstGeom>
        </p:spPr>
      </p:pic>
      <p:sp>
        <p:nvSpPr>
          <p:cNvPr id="9" name="TextBox 8">
            <a:extLst>
              <a:ext uri="{FF2B5EF4-FFF2-40B4-BE49-F238E27FC236}">
                <a16:creationId xmlns:a16="http://schemas.microsoft.com/office/drawing/2014/main" id="{20278D88-A6E5-4818-A708-B0B5D2D4A999}"/>
              </a:ext>
            </a:extLst>
          </p:cNvPr>
          <p:cNvSpPr txBox="1"/>
          <p:nvPr/>
        </p:nvSpPr>
        <p:spPr>
          <a:xfrm>
            <a:off x="879259" y="6169438"/>
            <a:ext cx="10723857" cy="369332"/>
          </a:xfrm>
          <a:prstGeom prst="rect">
            <a:avLst/>
          </a:prstGeom>
          <a:noFill/>
        </p:spPr>
        <p:txBody>
          <a:bodyPr wrap="square">
            <a:spAutoFit/>
          </a:bodyPr>
          <a:lstStyle/>
          <a:p>
            <a:r>
              <a:rPr lang="lv-LV" dirty="0"/>
              <a:t>https://www.partneribaselija.lv/uploads/files/images/jaunumi/2020/11/06/lp-selija-9-karta-sludinajums2020.pdf</a:t>
            </a:r>
          </a:p>
        </p:txBody>
      </p:sp>
    </p:spTree>
    <p:extLst>
      <p:ext uri="{BB962C8B-B14F-4D97-AF65-F5344CB8AC3E}">
        <p14:creationId xmlns:p14="http://schemas.microsoft.com/office/powerpoint/2010/main" val="3263157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6E3CAABE-F3D2-484A-9BA1-8128DC1CBE4E}"/>
              </a:ext>
            </a:extLst>
          </p:cNvPr>
          <p:cNvSpPr>
            <a:spLocks noGrp="1"/>
          </p:cNvSpPr>
          <p:nvPr>
            <p:ph type="title"/>
          </p:nvPr>
        </p:nvSpPr>
        <p:spPr/>
        <p:txBody>
          <a:bodyPr/>
          <a:lstStyle/>
          <a:p>
            <a:r>
              <a:rPr lang="lv-LV" dirty="0"/>
              <a:t>Solis Nr. 2 (Savas idejas «skice»)</a:t>
            </a:r>
          </a:p>
        </p:txBody>
      </p:sp>
      <p:sp>
        <p:nvSpPr>
          <p:cNvPr id="8" name="Satura vietturis 7">
            <a:extLst>
              <a:ext uri="{FF2B5EF4-FFF2-40B4-BE49-F238E27FC236}">
                <a16:creationId xmlns:a16="http://schemas.microsoft.com/office/drawing/2014/main" id="{90625BAB-CB10-40CC-81A5-58C91127A8C1}"/>
              </a:ext>
            </a:extLst>
          </p:cNvPr>
          <p:cNvSpPr>
            <a:spLocks noGrp="1"/>
          </p:cNvSpPr>
          <p:nvPr>
            <p:ph idx="1"/>
          </p:nvPr>
        </p:nvSpPr>
        <p:spPr>
          <a:xfrm>
            <a:off x="838200" y="1825625"/>
            <a:ext cx="10515600" cy="4557420"/>
          </a:xfrm>
        </p:spPr>
        <p:txBody>
          <a:bodyPr>
            <a:normAutofit lnSpcReduction="10000"/>
          </a:bodyPr>
          <a:lstStyle/>
          <a:p>
            <a:pPr>
              <a:buFont typeface="Wingdings" panose="05000000000000000000" pitchFamily="2" charset="2"/>
              <a:buChar char="à"/>
            </a:pPr>
            <a:r>
              <a:rPr lang="lv-LV" dirty="0"/>
              <a:t>Definēt ideju, mērķi:</a:t>
            </a:r>
          </a:p>
          <a:p>
            <a:pPr marL="0" indent="0">
              <a:buNone/>
            </a:pPr>
            <a:r>
              <a:rPr lang="lv-LV" dirty="0"/>
              <a:t>	- vai es tiešām to vēlos darīt vismaz turpmākos 5 gadus,</a:t>
            </a:r>
          </a:p>
          <a:p>
            <a:pPr marL="0" indent="0">
              <a:buNone/>
            </a:pPr>
            <a:r>
              <a:rPr lang="lv-LV" dirty="0"/>
              <a:t>	- kā tas man palīdzēs attīstīties,</a:t>
            </a:r>
          </a:p>
          <a:p>
            <a:pPr marL="0" indent="0">
              <a:buNone/>
            </a:pPr>
            <a:r>
              <a:rPr lang="lv-LV" dirty="0"/>
              <a:t>	- vai man tas patīk, patiks,</a:t>
            </a:r>
          </a:p>
          <a:p>
            <a:pPr marL="0" indent="0">
              <a:buNone/>
            </a:pPr>
            <a:r>
              <a:rPr lang="lv-LV" dirty="0"/>
              <a:t>	- kas tīrīs «mēslus», remontēs salauzto?</a:t>
            </a:r>
          </a:p>
          <a:p>
            <a:pPr>
              <a:buFont typeface="Wingdings" panose="05000000000000000000" pitchFamily="2" charset="2"/>
              <a:buChar char="à"/>
            </a:pPr>
            <a:r>
              <a:rPr lang="lv-LV" dirty="0"/>
              <a:t>Sagatavot plānotās darbības aprakstu:</a:t>
            </a:r>
          </a:p>
          <a:p>
            <a:pPr marL="0" indent="0">
              <a:buNone/>
            </a:pPr>
            <a:r>
              <a:rPr lang="lv-LV" dirty="0"/>
              <a:t>	- ko, cik, kam, kā es pārdošu,  mārketinga plāns</a:t>
            </a:r>
          </a:p>
          <a:p>
            <a:pPr>
              <a:buFont typeface="Wingdings" panose="05000000000000000000" pitchFamily="2" charset="2"/>
              <a:buChar char="à"/>
            </a:pPr>
            <a:r>
              <a:rPr lang="lv-LV" dirty="0"/>
              <a:t>Saprast provizoriskās izmaksas</a:t>
            </a:r>
          </a:p>
          <a:p>
            <a:pPr>
              <a:buFont typeface="Wingdings" panose="05000000000000000000" pitchFamily="2" charset="2"/>
              <a:buChar char="à"/>
            </a:pPr>
            <a:r>
              <a:rPr lang="lv-LV" dirty="0"/>
              <a:t>Aprēķināt projekta dzīvotspēju</a:t>
            </a:r>
          </a:p>
          <a:p>
            <a:endParaRPr lang="lv-LV" dirty="0"/>
          </a:p>
        </p:txBody>
      </p:sp>
    </p:spTree>
    <p:extLst>
      <p:ext uri="{BB962C8B-B14F-4D97-AF65-F5344CB8AC3E}">
        <p14:creationId xmlns:p14="http://schemas.microsoft.com/office/powerpoint/2010/main" val="33058415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7108381D-519D-43CA-8B88-7DC174A80325}"/>
              </a:ext>
            </a:extLst>
          </p:cNvPr>
          <p:cNvSpPr>
            <a:spLocks noGrp="1"/>
          </p:cNvSpPr>
          <p:nvPr>
            <p:ph type="title"/>
          </p:nvPr>
        </p:nvSpPr>
        <p:spPr/>
        <p:txBody>
          <a:bodyPr/>
          <a:lstStyle/>
          <a:p>
            <a:r>
              <a:rPr lang="lv-LV" dirty="0"/>
              <a:t>Solis Nr. 2 (Sava projekta idejas analīze 1)</a:t>
            </a:r>
          </a:p>
        </p:txBody>
      </p:sp>
      <p:sp>
        <p:nvSpPr>
          <p:cNvPr id="3" name="Satura vietturis 2">
            <a:extLst>
              <a:ext uri="{FF2B5EF4-FFF2-40B4-BE49-F238E27FC236}">
                <a16:creationId xmlns:a16="http://schemas.microsoft.com/office/drawing/2014/main" id="{973A9C9C-E06F-4048-B79F-3CA4D4FC7513}"/>
              </a:ext>
            </a:extLst>
          </p:cNvPr>
          <p:cNvSpPr>
            <a:spLocks noGrp="1"/>
          </p:cNvSpPr>
          <p:nvPr>
            <p:ph idx="1"/>
          </p:nvPr>
        </p:nvSpPr>
        <p:spPr/>
        <p:txBody>
          <a:bodyPr>
            <a:normAutofit fontScale="85000" lnSpcReduction="20000"/>
          </a:bodyPr>
          <a:lstStyle/>
          <a:p>
            <a:pPr algn="just"/>
            <a:r>
              <a:rPr lang="lv-LV" b="1" dirty="0"/>
              <a:t>PROJEKTA ILGTSPĒJĪBA</a:t>
            </a:r>
            <a:endParaRPr lang="lv-LV" dirty="0"/>
          </a:p>
          <a:p>
            <a:pPr marL="0" indent="0" algn="just">
              <a:buNone/>
            </a:pPr>
            <a:r>
              <a:rPr lang="lv-LV" i="1" dirty="0"/>
              <a:t>Raksturojiet, kā projekts tiks uzturēts tā uzraudzības laikā un pēc tam, kā tiks attīstīts, kādas ir plānotās darbības tā ilgtspējības un attīstības nodrošināšanai! Kas notiks pēc projekta īstenošanas? Kā iegūtais uzlabos Jūsu darbību?</a:t>
            </a:r>
          </a:p>
          <a:p>
            <a:pPr algn="just"/>
            <a:r>
              <a:rPr lang="lv-LV" b="1" dirty="0"/>
              <a:t>IESPĒJAMO RISKU IZVĒRTĒJUMS</a:t>
            </a:r>
            <a:endParaRPr lang="lv-LV" dirty="0"/>
          </a:p>
          <a:p>
            <a:pPr marL="0" indent="0" algn="just">
              <a:buNone/>
            </a:pPr>
            <a:r>
              <a:rPr lang="lv-LV" i="1" dirty="0"/>
              <a:t>Analizējot informāciju, nosakiet projekta un darbības virziena vājās puses, kā arī iespējamās nepilnības, riskus dažādos projekta īstenošanas posmos!</a:t>
            </a:r>
          </a:p>
          <a:p>
            <a:pPr algn="just"/>
            <a:r>
              <a:rPr lang="lv-LV" b="1" dirty="0"/>
              <a:t>RISKU NOVĒRŠANA/MAZINĀŠANA</a:t>
            </a:r>
            <a:endParaRPr lang="lv-LV" dirty="0"/>
          </a:p>
          <a:p>
            <a:pPr marL="0" indent="0" algn="just">
              <a:buNone/>
            </a:pPr>
            <a:r>
              <a:rPr lang="lv-LV" i="1" dirty="0"/>
              <a:t>Raksturojiet, kā risināsiet (novērsīsiet vai mazināsiet) definētos riskus, kā risināsiet problēmas projekta īstenošanas laikā!</a:t>
            </a:r>
          </a:p>
          <a:p>
            <a:pPr algn="just"/>
            <a:r>
              <a:rPr lang="lv-LV" b="1" dirty="0"/>
              <a:t>FINANŠU IEGULDĪJUMI</a:t>
            </a:r>
            <a:endParaRPr lang="lv-LV" dirty="0"/>
          </a:p>
          <a:p>
            <a:pPr marL="0" indent="0" algn="just">
              <a:buNone/>
            </a:pPr>
            <a:r>
              <a:rPr lang="lv-LV" i="1" dirty="0"/>
              <a:t>Aprakstiet, kāda apmēra finanšu ieguldījumi vēl būs nepieciešami kvalitatīvai projekta realizācijai! Kādas ir Jūsu papildus finansējuma piesaistīšanas iespējas?</a:t>
            </a:r>
            <a:endParaRPr lang="lv-LV" dirty="0"/>
          </a:p>
        </p:txBody>
      </p:sp>
    </p:spTree>
    <p:extLst>
      <p:ext uri="{BB962C8B-B14F-4D97-AF65-F5344CB8AC3E}">
        <p14:creationId xmlns:p14="http://schemas.microsoft.com/office/powerpoint/2010/main" val="2175344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5DD60865-0C58-4670-9EB8-7F0138132E8B}"/>
              </a:ext>
            </a:extLst>
          </p:cNvPr>
          <p:cNvSpPr>
            <a:spLocks noGrp="1"/>
          </p:cNvSpPr>
          <p:nvPr>
            <p:ph type="title"/>
          </p:nvPr>
        </p:nvSpPr>
        <p:spPr/>
        <p:txBody>
          <a:bodyPr/>
          <a:lstStyle/>
          <a:p>
            <a:r>
              <a:rPr lang="lv-LV" dirty="0"/>
              <a:t>Solis Nr. 2 (Sava projekta pašnovērtējums)</a:t>
            </a:r>
          </a:p>
        </p:txBody>
      </p:sp>
      <p:graphicFrame>
        <p:nvGraphicFramePr>
          <p:cNvPr id="6" name="Satura vietturis 5">
            <a:extLst>
              <a:ext uri="{FF2B5EF4-FFF2-40B4-BE49-F238E27FC236}">
                <a16:creationId xmlns:a16="http://schemas.microsoft.com/office/drawing/2014/main" id="{123456FB-D1DF-4F9C-ACFE-51876EC8A69E}"/>
              </a:ext>
            </a:extLst>
          </p:cNvPr>
          <p:cNvGraphicFramePr>
            <a:graphicFrameLocks noGrp="1"/>
          </p:cNvGraphicFramePr>
          <p:nvPr>
            <p:ph idx="1"/>
            <p:extLst>
              <p:ext uri="{D42A27DB-BD31-4B8C-83A1-F6EECF244321}">
                <p14:modId xmlns:p14="http://schemas.microsoft.com/office/powerpoint/2010/main" val="2490590800"/>
              </p:ext>
            </p:extLst>
          </p:nvPr>
        </p:nvGraphicFramePr>
        <p:xfrm>
          <a:off x="838200" y="1690689"/>
          <a:ext cx="9779498" cy="4959739"/>
        </p:xfrm>
        <a:graphic>
          <a:graphicData uri="http://schemas.openxmlformats.org/drawingml/2006/table">
            <a:tbl>
              <a:tblPr/>
              <a:tblGrid>
                <a:gridCol w="309018">
                  <a:extLst>
                    <a:ext uri="{9D8B030D-6E8A-4147-A177-3AD203B41FA5}">
                      <a16:colId xmlns:a16="http://schemas.microsoft.com/office/drawing/2014/main" val="2271829154"/>
                    </a:ext>
                  </a:extLst>
                </a:gridCol>
                <a:gridCol w="1272424">
                  <a:extLst>
                    <a:ext uri="{9D8B030D-6E8A-4147-A177-3AD203B41FA5}">
                      <a16:colId xmlns:a16="http://schemas.microsoft.com/office/drawing/2014/main" val="863839437"/>
                    </a:ext>
                  </a:extLst>
                </a:gridCol>
                <a:gridCol w="581681">
                  <a:extLst>
                    <a:ext uri="{9D8B030D-6E8A-4147-A177-3AD203B41FA5}">
                      <a16:colId xmlns:a16="http://schemas.microsoft.com/office/drawing/2014/main" val="4028838010"/>
                    </a:ext>
                  </a:extLst>
                </a:gridCol>
                <a:gridCol w="581681">
                  <a:extLst>
                    <a:ext uri="{9D8B030D-6E8A-4147-A177-3AD203B41FA5}">
                      <a16:colId xmlns:a16="http://schemas.microsoft.com/office/drawing/2014/main" val="3064517065"/>
                    </a:ext>
                  </a:extLst>
                </a:gridCol>
                <a:gridCol w="581681">
                  <a:extLst>
                    <a:ext uri="{9D8B030D-6E8A-4147-A177-3AD203B41FA5}">
                      <a16:colId xmlns:a16="http://schemas.microsoft.com/office/drawing/2014/main" val="573726881"/>
                    </a:ext>
                  </a:extLst>
                </a:gridCol>
                <a:gridCol w="1535998">
                  <a:extLst>
                    <a:ext uri="{9D8B030D-6E8A-4147-A177-3AD203B41FA5}">
                      <a16:colId xmlns:a16="http://schemas.microsoft.com/office/drawing/2014/main" val="4165399054"/>
                    </a:ext>
                  </a:extLst>
                </a:gridCol>
                <a:gridCol w="581681">
                  <a:extLst>
                    <a:ext uri="{9D8B030D-6E8A-4147-A177-3AD203B41FA5}">
                      <a16:colId xmlns:a16="http://schemas.microsoft.com/office/drawing/2014/main" val="1005756164"/>
                    </a:ext>
                  </a:extLst>
                </a:gridCol>
                <a:gridCol w="727100">
                  <a:extLst>
                    <a:ext uri="{9D8B030D-6E8A-4147-A177-3AD203B41FA5}">
                      <a16:colId xmlns:a16="http://schemas.microsoft.com/office/drawing/2014/main" val="2093545728"/>
                    </a:ext>
                  </a:extLst>
                </a:gridCol>
                <a:gridCol w="727100">
                  <a:extLst>
                    <a:ext uri="{9D8B030D-6E8A-4147-A177-3AD203B41FA5}">
                      <a16:colId xmlns:a16="http://schemas.microsoft.com/office/drawing/2014/main" val="1470999971"/>
                    </a:ext>
                  </a:extLst>
                </a:gridCol>
                <a:gridCol w="581681">
                  <a:extLst>
                    <a:ext uri="{9D8B030D-6E8A-4147-A177-3AD203B41FA5}">
                      <a16:colId xmlns:a16="http://schemas.microsoft.com/office/drawing/2014/main" val="1769298262"/>
                    </a:ext>
                  </a:extLst>
                </a:gridCol>
                <a:gridCol w="581681">
                  <a:extLst>
                    <a:ext uri="{9D8B030D-6E8A-4147-A177-3AD203B41FA5}">
                      <a16:colId xmlns:a16="http://schemas.microsoft.com/office/drawing/2014/main" val="4116713649"/>
                    </a:ext>
                  </a:extLst>
                </a:gridCol>
                <a:gridCol w="1717772">
                  <a:extLst>
                    <a:ext uri="{9D8B030D-6E8A-4147-A177-3AD203B41FA5}">
                      <a16:colId xmlns:a16="http://schemas.microsoft.com/office/drawing/2014/main" val="2759805614"/>
                    </a:ext>
                  </a:extLst>
                </a:gridCol>
              </a:tblGrid>
              <a:tr h="141802">
                <a:tc gridSpan="12">
                  <a:txBody>
                    <a:bodyPr/>
                    <a:lstStyle/>
                    <a:p>
                      <a:pPr algn="ctr" fontAlgn="b"/>
                      <a:r>
                        <a:rPr lang="lv-LV" sz="800" b="1" i="0" u="none" strike="noStrike">
                          <a:solidFill>
                            <a:srgbClr val="000000"/>
                          </a:solidFill>
                          <a:effectLst/>
                          <a:latin typeface="Times New Roman" panose="02020603050405020304" pitchFamily="18" charset="0"/>
                        </a:rPr>
                        <a:t>1. Rīcības “Darbs un pārticība” pašvērtējuma veidlapa.</a:t>
                      </a:r>
                    </a:p>
                  </a:txBody>
                  <a:tcPr marL="0" marR="0" marT="0" marB="0" anchor="b">
                    <a:lnL>
                      <a:noFill/>
                    </a:lnL>
                    <a:lnR>
                      <a:noFill/>
                    </a:lnR>
                    <a:lnT>
                      <a:noFill/>
                    </a:lnT>
                    <a:lnB>
                      <a:noFill/>
                    </a:lnB>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extLst>
                  <a:ext uri="{0D108BD9-81ED-4DB2-BD59-A6C34878D82A}">
                    <a16:rowId xmlns:a16="http://schemas.microsoft.com/office/drawing/2014/main" val="4291545085"/>
                  </a:ext>
                </a:extLst>
              </a:tr>
              <a:tr h="141802">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extLst>
                  <a:ext uri="{0D108BD9-81ED-4DB2-BD59-A6C34878D82A}">
                    <a16:rowId xmlns:a16="http://schemas.microsoft.com/office/drawing/2014/main" val="1672757451"/>
                  </a:ext>
                </a:extLst>
              </a:tr>
              <a:tr h="141802">
                <a:tc gridSpan="5">
                  <a:txBody>
                    <a:bodyPr/>
                    <a:lstStyle/>
                    <a:p>
                      <a:pPr algn="l" fontAlgn="b"/>
                      <a:endParaRPr lang="lv-LV" sz="8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gridSpan="5">
                  <a:txBody>
                    <a:bodyPr/>
                    <a:lstStyle/>
                    <a:p>
                      <a:pPr algn="ctr" fontAlgn="b"/>
                      <a:endParaRPr lang="lv-LV" sz="8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rowSpan="4" gridSpan="2">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rowSpan="4" hMerge="1">
                  <a:txBody>
                    <a:bodyPr/>
                    <a:lstStyle/>
                    <a:p>
                      <a:endParaRPr lang="lv-LV"/>
                    </a:p>
                  </a:txBody>
                  <a:tcPr/>
                </a:tc>
                <a:extLst>
                  <a:ext uri="{0D108BD9-81ED-4DB2-BD59-A6C34878D82A}">
                    <a16:rowId xmlns:a16="http://schemas.microsoft.com/office/drawing/2014/main" val="1041806633"/>
                  </a:ext>
                </a:extLst>
              </a:tr>
              <a:tr h="141802">
                <a:tc gridSpan="5">
                  <a:txBody>
                    <a:bodyPr/>
                    <a:lstStyle/>
                    <a:p>
                      <a:pPr algn="l" fontAlgn="b"/>
                      <a:r>
                        <a:rPr lang="lv-LV" sz="800" b="1" i="0" u="none" strike="noStrike">
                          <a:solidFill>
                            <a:srgbClr val="000000"/>
                          </a:solidFill>
                          <a:effectLst/>
                          <a:latin typeface="Times New Roman" panose="02020603050405020304" pitchFamily="18" charset="0"/>
                        </a:rPr>
                        <a:t>Projekta nosaukums:  </a:t>
                      </a:r>
                    </a:p>
                  </a:txBody>
                  <a:tcPr marL="0" marR="0" marT="0" marB="0" anchor="b">
                    <a:lnL>
                      <a:noFill/>
                    </a:lnL>
                    <a:lnR>
                      <a:noFill/>
                    </a:lnR>
                    <a:lnT>
                      <a:noFill/>
                    </a:lnT>
                    <a:lnB>
                      <a:noFill/>
                    </a:lnB>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gridSpan="5">
                  <a:txBody>
                    <a:bodyPr/>
                    <a:lstStyle/>
                    <a:p>
                      <a:pPr algn="ctr" fontAlgn="b"/>
                      <a:endParaRPr lang="lv-LV" sz="8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gridSpan="2" vMerge="1">
                  <a:txBody>
                    <a:bodyPr/>
                    <a:lstStyle/>
                    <a:p>
                      <a:endParaRPr lang="lv-LV"/>
                    </a:p>
                  </a:txBody>
                  <a:tcPr/>
                </a:tc>
                <a:tc hMerge="1" vMerge="1">
                  <a:txBody>
                    <a:bodyPr/>
                    <a:lstStyle/>
                    <a:p>
                      <a:endParaRPr lang="lv-LV"/>
                    </a:p>
                  </a:txBody>
                  <a:tcPr/>
                </a:tc>
                <a:extLst>
                  <a:ext uri="{0D108BD9-81ED-4DB2-BD59-A6C34878D82A}">
                    <a16:rowId xmlns:a16="http://schemas.microsoft.com/office/drawing/2014/main" val="21679784"/>
                  </a:ext>
                </a:extLst>
              </a:tr>
              <a:tr h="141802">
                <a:tc gridSpan="5">
                  <a:txBody>
                    <a:bodyPr/>
                    <a:lstStyle/>
                    <a:p>
                      <a:pPr algn="l" fontAlgn="b"/>
                      <a:r>
                        <a:rPr lang="lv-LV" sz="800" b="1" i="0" u="none" strike="noStrike">
                          <a:solidFill>
                            <a:srgbClr val="000000"/>
                          </a:solidFill>
                          <a:effectLst/>
                          <a:latin typeface="Times New Roman" panose="02020603050405020304" pitchFamily="18" charset="0"/>
                        </a:rPr>
                        <a:t>Projekta iesniedzējs:   </a:t>
                      </a:r>
                    </a:p>
                  </a:txBody>
                  <a:tcPr marL="0" marR="0" marT="0" marB="0" anchor="b">
                    <a:lnL>
                      <a:noFill/>
                    </a:lnL>
                    <a:lnR>
                      <a:noFill/>
                    </a:lnR>
                    <a:lnT>
                      <a:noFill/>
                    </a:lnT>
                    <a:lnB>
                      <a:noFill/>
                    </a:lnB>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gridSpan="5">
                  <a:txBody>
                    <a:bodyPr/>
                    <a:lstStyle/>
                    <a:p>
                      <a:pPr algn="ctr" fontAlgn="b"/>
                      <a:endParaRPr lang="lv-LV" sz="8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gridSpan="2" vMerge="1">
                  <a:txBody>
                    <a:bodyPr/>
                    <a:lstStyle/>
                    <a:p>
                      <a:endParaRPr lang="lv-LV"/>
                    </a:p>
                  </a:txBody>
                  <a:tcPr/>
                </a:tc>
                <a:tc hMerge="1" vMerge="1">
                  <a:txBody>
                    <a:bodyPr/>
                    <a:lstStyle/>
                    <a:p>
                      <a:endParaRPr lang="lv-LV"/>
                    </a:p>
                  </a:txBody>
                  <a:tcPr/>
                </a:tc>
                <a:extLst>
                  <a:ext uri="{0D108BD9-81ED-4DB2-BD59-A6C34878D82A}">
                    <a16:rowId xmlns:a16="http://schemas.microsoft.com/office/drawing/2014/main" val="2415185931"/>
                  </a:ext>
                </a:extLst>
              </a:tr>
              <a:tr h="141802">
                <a:tc gridSpan="4">
                  <a:txBody>
                    <a:bodyPr/>
                    <a:lstStyle/>
                    <a:p>
                      <a:pPr algn="l" fontAlgn="b"/>
                      <a:r>
                        <a:rPr lang="lv-LV" sz="800" b="1" i="0" u="none" strike="noStrike">
                          <a:solidFill>
                            <a:srgbClr val="000000"/>
                          </a:solidFill>
                          <a:effectLst/>
                          <a:latin typeface="Times New Roman" panose="02020603050405020304" pitchFamily="18" charset="0"/>
                        </a:rPr>
                        <a:t>Projekta publiskais finansējums: </a:t>
                      </a:r>
                    </a:p>
                  </a:txBody>
                  <a:tcPr marL="0" marR="0" marT="0" marB="0" anchor="b">
                    <a:lnL>
                      <a:noFill/>
                    </a:lnL>
                    <a:lnR>
                      <a:noFill/>
                    </a:lnR>
                    <a:lnT>
                      <a:noFill/>
                    </a:lnT>
                    <a:lnB>
                      <a:noFill/>
                    </a:lnB>
                  </a:tcPr>
                </a:tc>
                <a:tc hMerge="1">
                  <a:txBody>
                    <a:bodyPr/>
                    <a:lstStyle/>
                    <a:p>
                      <a:endParaRPr lang="lv-LV"/>
                    </a:p>
                  </a:txBody>
                  <a:tcPr/>
                </a:tc>
                <a:tc hMerge="1">
                  <a:txBody>
                    <a:bodyPr/>
                    <a:lstStyle/>
                    <a:p>
                      <a:endParaRPr lang="lv-LV"/>
                    </a:p>
                  </a:txBody>
                  <a:tcPr/>
                </a:tc>
                <a:tc hMerge="1">
                  <a:txBody>
                    <a:bodyPr/>
                    <a:lstStyle/>
                    <a:p>
                      <a:endParaRPr lang="lv-LV"/>
                    </a:p>
                  </a:txBody>
                  <a:tcPr/>
                </a:tc>
                <a:tc>
                  <a:txBody>
                    <a:bodyPr/>
                    <a:lstStyle/>
                    <a:p>
                      <a:pPr algn="l" fontAlgn="b"/>
                      <a:endParaRPr lang="lv-LV" sz="8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a:txBody>
                    <a:bodyPr/>
                    <a:lstStyle/>
                    <a:p>
                      <a:pPr algn="l" fontAlgn="b"/>
                      <a:endParaRPr lang="lv-LV" sz="800" b="1" i="0" u="none" strike="noStrike">
                        <a:solidFill>
                          <a:srgbClr val="000000"/>
                        </a:solidFill>
                        <a:effectLst/>
                        <a:latin typeface="Times New Roman" panose="02020603050405020304" pitchFamily="18" charset="0"/>
                      </a:endParaRPr>
                    </a:p>
                  </a:txBody>
                  <a:tcPr marL="0" marR="0" marT="0" marB="0" anchor="b">
                    <a:lnL>
                      <a:noFill/>
                    </a:lnL>
                    <a:lnR>
                      <a:noFill/>
                    </a:lnR>
                    <a:lnT>
                      <a:noFill/>
                    </a:lnT>
                    <a:lnB>
                      <a:noFill/>
                    </a:lnB>
                  </a:tcPr>
                </a:tc>
                <a:tc gridSpan="2" vMerge="1">
                  <a:txBody>
                    <a:bodyPr/>
                    <a:lstStyle/>
                    <a:p>
                      <a:endParaRPr lang="lv-LV"/>
                    </a:p>
                  </a:txBody>
                  <a:tcPr/>
                </a:tc>
                <a:tc hMerge="1" vMerge="1">
                  <a:txBody>
                    <a:bodyPr/>
                    <a:lstStyle/>
                    <a:p>
                      <a:endParaRPr lang="lv-LV"/>
                    </a:p>
                  </a:txBody>
                  <a:tcPr/>
                </a:tc>
                <a:extLst>
                  <a:ext uri="{0D108BD9-81ED-4DB2-BD59-A6C34878D82A}">
                    <a16:rowId xmlns:a16="http://schemas.microsoft.com/office/drawing/2014/main" val="857449634"/>
                  </a:ext>
                </a:extLst>
              </a:tr>
              <a:tr h="299353">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5174643"/>
                  </a:ext>
                </a:extLst>
              </a:tr>
              <a:tr h="141802">
                <a:tc gridSpan="12">
                  <a:txBody>
                    <a:bodyPr/>
                    <a:lstStyle/>
                    <a:p>
                      <a:pPr algn="l" fontAlgn="b"/>
                      <a:r>
                        <a:rPr lang="lv-LV" sz="800" b="1" i="0" u="none" strike="noStrike">
                          <a:solidFill>
                            <a:srgbClr val="000000"/>
                          </a:solidFill>
                          <a:effectLst/>
                          <a:latin typeface="Times New Roman" panose="02020603050405020304" pitchFamily="18" charset="0"/>
                        </a:rPr>
                        <a:t>1. Vispārīgie kritēriji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extLst>
                  <a:ext uri="{0D108BD9-81ED-4DB2-BD59-A6C34878D82A}">
                    <a16:rowId xmlns:a16="http://schemas.microsoft.com/office/drawing/2014/main" val="1559025872"/>
                  </a:ext>
                </a:extLst>
              </a:tr>
              <a:tr h="252245">
                <a:tc gridSpan="12">
                  <a:txBody>
                    <a:bodyPr/>
                    <a:lstStyle/>
                    <a:p>
                      <a:pPr algn="l" fontAlgn="b"/>
                      <a:r>
                        <a:rPr lang="lv-LV" sz="600" b="0" i="0" u="none" strike="noStrike">
                          <a:solidFill>
                            <a:srgbClr val="000000"/>
                          </a:solidFill>
                          <a:effectLst/>
                          <a:latin typeface="Times New Roman" panose="02020603050405020304" pitchFamily="18" charset="0"/>
                        </a:rPr>
                        <a:t>Kritērijs tiek vērtēts ar „atbilst” – 2 punkti, vai „neatbilst” – 0 punktu. Saņemot 0 punktus šai kritērijā, projekts saņem negatīvu atzinumu un tiek noraidīts.</a:t>
                      </a:r>
                      <a:br>
                        <a:rPr lang="lv-LV" sz="600" b="0" i="0" u="none" strike="noStrike">
                          <a:solidFill>
                            <a:srgbClr val="000000"/>
                          </a:solidFill>
                          <a:effectLst/>
                          <a:latin typeface="Times New Roman" panose="02020603050405020304" pitchFamily="18" charset="0"/>
                        </a:rPr>
                      </a:br>
                      <a:r>
                        <a:rPr lang="lv-LV" sz="600" b="0" i="0" u="none" strike="noStrike">
                          <a:solidFill>
                            <a:srgbClr val="000000"/>
                          </a:solidFill>
                          <a:effectLst/>
                          <a:latin typeface="Times New Roman" panose="02020603050405020304" pitchFamily="18" charset="0"/>
                        </a:rPr>
                        <a:t>Minimālais punktu skaits, kas jāsaņem vispārīgo kritēriju  kopsummā, lai saņemtu pozitīvu atzinumu, ir 4 punkti.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extLst>
                  <a:ext uri="{0D108BD9-81ED-4DB2-BD59-A6C34878D82A}">
                    <a16:rowId xmlns:a16="http://schemas.microsoft.com/office/drawing/2014/main" val="116735058"/>
                  </a:ext>
                </a:extLst>
              </a:tr>
              <a:tr h="458130">
                <a:tc gridSpan="11">
                  <a:txBody>
                    <a:bodyPr/>
                    <a:lstStyle/>
                    <a:p>
                      <a:pPr algn="l" fontAlgn="b"/>
                      <a:r>
                        <a:rPr lang="lv-LV" sz="800" b="0" i="0" u="none" strike="noStrike">
                          <a:solidFill>
                            <a:srgbClr val="000000"/>
                          </a:solidFill>
                          <a:effectLst/>
                          <a:latin typeface="Times New Roman" panose="02020603050405020304" pitchFamily="18" charset="0"/>
                        </a:rPr>
                        <a:t>Projekts tiek realizēts partnerības darbības teritorijā, izņemot MK Noteikumu Nr.590. „ Valsts un Eiropas Savienības atbalsta piešķiršanas kārtība lauku attīstībai apakšpasākumā "Darbību īstenošana saskaņā ar sabiedrības virzītas vietējās attīstības stratēģiju" 13.2. punktā  norādītās darbības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a:txBody>
                    <a:bodyPr/>
                    <a:lstStyle/>
                    <a:p>
                      <a:pPr algn="ctr" fontAlgn="b"/>
                      <a:r>
                        <a:rPr lang="lv-LV" sz="800" b="0"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9763438"/>
                  </a:ext>
                </a:extLst>
              </a:tr>
              <a:tr h="177254">
                <a:tc gridSpan="11">
                  <a:txBody>
                    <a:bodyPr/>
                    <a:lstStyle/>
                    <a:p>
                      <a:pPr algn="l" fontAlgn="t"/>
                      <a:r>
                        <a:rPr lang="lv-LV" sz="800" b="0" i="0" u="none" strike="noStrike">
                          <a:solidFill>
                            <a:srgbClr val="000000"/>
                          </a:solidFill>
                          <a:effectLst/>
                          <a:latin typeface="Times New Roman" panose="02020603050405020304" pitchFamily="18" charset="0"/>
                        </a:rPr>
                        <a:t>Projekta aktivitātes atbilst  mērķim un rīcības aktivitātēm</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a:txBody>
                    <a:bodyPr/>
                    <a:lstStyle/>
                    <a:p>
                      <a:pPr algn="ctr" fontAlgn="b"/>
                      <a:r>
                        <a:rPr lang="lv-LV" sz="800" b="0"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9099759"/>
                  </a:ext>
                </a:extLst>
              </a:tr>
              <a:tr h="141802">
                <a:tc gridSpan="11">
                  <a:txBody>
                    <a:bodyPr/>
                    <a:lstStyle/>
                    <a:p>
                      <a:pPr algn="r" fontAlgn="b"/>
                      <a:r>
                        <a:rPr lang="lv-LV" sz="800" b="0" i="0" u="none" strike="noStrike">
                          <a:solidFill>
                            <a:srgbClr val="000000"/>
                          </a:solidFill>
                          <a:effectLst/>
                          <a:latin typeface="Times New Roman" panose="02020603050405020304" pitchFamily="18" charset="0"/>
                        </a:rPr>
                        <a:t>Kopā:</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a:txBody>
                    <a:bodyPr/>
                    <a:lstStyle/>
                    <a:p>
                      <a:pPr algn="ctr" fontAlgn="b"/>
                      <a:r>
                        <a:rPr lang="lv-LV" sz="800" b="1" i="0" u="none" strike="noStrike">
                          <a:solidFill>
                            <a:srgbClr val="000000"/>
                          </a:solidFill>
                          <a:effectLst/>
                          <a:latin typeface="Times New Roman" panose="02020603050405020304" pitchFamily="18"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28599307"/>
                  </a:ext>
                </a:extLst>
              </a:tr>
              <a:tr h="141802">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lv-LV" sz="800" b="0" i="0" u="none" strike="noStrike">
                        <a:solidFill>
                          <a:srgbClr val="000000"/>
                        </a:solidFill>
                        <a:effectLst/>
                        <a:latin typeface="Times New Roman" panose="02020603050405020304" pitchFamily="18" charset="0"/>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9353679"/>
                  </a:ext>
                </a:extLst>
              </a:tr>
              <a:tr h="141802">
                <a:tc gridSpan="12">
                  <a:txBody>
                    <a:bodyPr/>
                    <a:lstStyle/>
                    <a:p>
                      <a:pPr algn="l" fontAlgn="b"/>
                      <a:r>
                        <a:rPr lang="lv-LV" sz="800" b="1" i="0" u="none" strike="noStrike">
                          <a:solidFill>
                            <a:srgbClr val="000000"/>
                          </a:solidFill>
                          <a:effectLst/>
                          <a:latin typeface="Times New Roman" panose="02020603050405020304" pitchFamily="18" charset="0"/>
                        </a:rPr>
                        <a:t>2. Kvalitātes vērtēšanas kritēriji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extLst>
                  <a:ext uri="{0D108BD9-81ED-4DB2-BD59-A6C34878D82A}">
                    <a16:rowId xmlns:a16="http://schemas.microsoft.com/office/drawing/2014/main" val="3515182940"/>
                  </a:ext>
                </a:extLst>
              </a:tr>
              <a:tr h="238610">
                <a:tc gridSpan="12">
                  <a:txBody>
                    <a:bodyPr/>
                    <a:lstStyle/>
                    <a:p>
                      <a:pPr algn="l" fontAlgn="t"/>
                      <a:r>
                        <a:rPr lang="lv-LV" sz="600" b="0" i="0" u="none" strike="noStrike">
                          <a:solidFill>
                            <a:srgbClr val="000000"/>
                          </a:solidFill>
                          <a:effectLst/>
                          <a:latin typeface="Times New Roman" panose="02020603050405020304" pitchFamily="18" charset="0"/>
                        </a:rPr>
                        <a:t>Kvalitātes vērtēšanas kritērijiem tiek piešķirts sekojošs punktu  skaits: 2 punkti –  pilnībā atbilstoši; 1 punkts –  daļēji atbilstoši; 0 punkti – neatbilstoši.</a:t>
                      </a:r>
                      <a:br>
                        <a:rPr lang="lv-LV" sz="600" b="0" i="0" u="none" strike="noStrike">
                          <a:solidFill>
                            <a:srgbClr val="000000"/>
                          </a:solidFill>
                          <a:effectLst/>
                          <a:latin typeface="Times New Roman" panose="02020603050405020304" pitchFamily="18" charset="0"/>
                        </a:rPr>
                      </a:br>
                      <a:r>
                        <a:rPr lang="lv-LV" sz="600" b="0" i="0" u="none" strike="noStrike">
                          <a:solidFill>
                            <a:srgbClr val="000000"/>
                          </a:solidFill>
                          <a:effectLst/>
                          <a:latin typeface="Times New Roman" panose="02020603050405020304" pitchFamily="18" charset="0"/>
                        </a:rPr>
                        <a:t>Minimālais punktu skaits, kas jāsaņem kvalitātes vērtēšanas kritēriju  kopsummā, lai saņemtu pozitīvu atzinumu, ir 3  punkti.</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tc hMerge="1">
                  <a:txBody>
                    <a:bodyPr/>
                    <a:lstStyle/>
                    <a:p>
                      <a:endParaRPr lang="lv-LV"/>
                    </a:p>
                  </a:txBody>
                  <a:tcPr/>
                </a:tc>
                <a:extLst>
                  <a:ext uri="{0D108BD9-81ED-4DB2-BD59-A6C34878D82A}">
                    <a16:rowId xmlns:a16="http://schemas.microsoft.com/office/drawing/2014/main" val="2197798444"/>
                  </a:ext>
                </a:extLst>
              </a:tr>
              <a:tr h="545393">
                <a:tc>
                  <a:txBody>
                    <a:bodyPr/>
                    <a:lstStyle/>
                    <a:p>
                      <a:pPr algn="l" fontAlgn="b"/>
                      <a:r>
                        <a:rPr lang="lv-LV" sz="600" b="1" i="0" u="none" strike="noStrike">
                          <a:solidFill>
                            <a:srgbClr val="000000"/>
                          </a:solidFill>
                          <a:effectLst/>
                          <a:latin typeface="Times New Roman" panose="02020603050405020304" pitchFamily="18" charset="0"/>
                        </a:rPr>
                        <a:t>Nr.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lv-LV" sz="600" b="1" i="0" u="none" strike="noStrike">
                          <a:solidFill>
                            <a:srgbClr val="000000"/>
                          </a:solidFill>
                          <a:effectLst/>
                          <a:latin typeface="Times New Roman" panose="02020603050405020304" pitchFamily="18" charset="0"/>
                        </a:rPr>
                        <a:t>Kritērijs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lv-LV" sz="600" b="1" i="0" u="none" strike="noStrike">
                          <a:solidFill>
                            <a:srgbClr val="000000"/>
                          </a:solidFill>
                          <a:effectLst/>
                          <a:latin typeface="Times New Roman" panose="02020603050405020304" pitchFamily="18" charset="0"/>
                        </a:rPr>
                        <a:t>Vērtējuma gradācija skalā 0-2 punkti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lv-LV" sz="600" b="1"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lv-LV" sz="600" b="1"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lv-LV" sz="600" b="1" i="0" u="none" strike="noStrike">
                          <a:solidFill>
                            <a:srgbClr val="000000"/>
                          </a:solidFill>
                          <a:effectLst/>
                          <a:latin typeface="Times New Roman" panose="02020603050405020304" pitchFamily="18"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fontAlgn="b"/>
                      <a:r>
                        <a:rPr lang="lv-LV" sz="600" b="1" i="0" u="none" strike="noStrike">
                          <a:solidFill>
                            <a:srgbClr val="000000"/>
                          </a:solidFill>
                          <a:effectLst/>
                          <a:latin typeface="Times New Roman" panose="02020603050405020304" pitchFamily="18" charset="0"/>
                        </a:rPr>
                        <a:t>Atbilstošās projekta pieteikuma sadaļas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lv-LV"/>
                    </a:p>
                  </a:txBody>
                  <a:tcPr/>
                </a:tc>
                <a:tc>
                  <a:txBody>
                    <a:bodyPr/>
                    <a:lstStyle/>
                    <a:p>
                      <a:pPr algn="l" fontAlgn="b"/>
                      <a:r>
                        <a:rPr lang="lv-LV" sz="600" b="1" i="0" u="none" strike="noStrike">
                          <a:solidFill>
                            <a:srgbClr val="000000"/>
                          </a:solidFill>
                          <a:effectLst/>
                          <a:latin typeface="Times New Roman" panose="02020603050405020304" pitchFamily="18" charset="0"/>
                        </a:rPr>
                        <a:t>Punkti</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b"/>
                      <a:r>
                        <a:rPr lang="lv-LV" sz="600" b="1" i="0" u="none" strike="noStrike">
                          <a:solidFill>
                            <a:srgbClr val="000000"/>
                          </a:solidFill>
                          <a:effectLst/>
                          <a:latin typeface="Times New Roman" panose="02020603050405020304" pitchFamily="18" charset="0"/>
                        </a:rPr>
                        <a:t>Iesniedzēja komentārs/pamatojums</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lv-LV"/>
                    </a:p>
                  </a:txBody>
                  <a:tcPr/>
                </a:tc>
                <a:tc hMerge="1">
                  <a:txBody>
                    <a:bodyPr/>
                    <a:lstStyle/>
                    <a:p>
                      <a:endParaRPr lang="lv-LV"/>
                    </a:p>
                  </a:txBody>
                  <a:tcPr/>
                </a:tc>
                <a:extLst>
                  <a:ext uri="{0D108BD9-81ED-4DB2-BD59-A6C34878D82A}">
                    <a16:rowId xmlns:a16="http://schemas.microsoft.com/office/drawing/2014/main" val="3594284760"/>
                  </a:ext>
                </a:extLst>
              </a:tr>
              <a:tr h="1570734">
                <a:tc>
                  <a:txBody>
                    <a:bodyPr/>
                    <a:lstStyle/>
                    <a:p>
                      <a:pPr algn="l" fontAlgn="t"/>
                      <a:r>
                        <a:rPr lang="lv-LV" sz="800" b="0" i="0" u="none" strike="noStrike">
                          <a:solidFill>
                            <a:srgbClr val="000000"/>
                          </a:solidFill>
                          <a:effectLst/>
                          <a:latin typeface="Times New Roman" panose="02020603050405020304" pitchFamily="18" charset="0"/>
                        </a:rPr>
                        <a:t>1</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lv-LV" sz="800" b="0" i="0" u="none" strike="noStrike">
                          <a:solidFill>
                            <a:srgbClr val="000000"/>
                          </a:solidFill>
                          <a:effectLst/>
                          <a:latin typeface="Times New Roman" panose="02020603050405020304" pitchFamily="18" charset="0"/>
                        </a:rPr>
                        <a:t>Projekta kopējā loģiskā uzbūve</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l" fontAlgn="t"/>
                      <a:r>
                        <a:rPr lang="lv-LV" sz="800" b="0" i="0" u="none" strike="noStrike">
                          <a:solidFill>
                            <a:srgbClr val="000000"/>
                          </a:solidFill>
                          <a:effectLst/>
                          <a:latin typeface="Times New Roman" panose="02020603050405020304" pitchFamily="18" charset="0"/>
                        </a:rPr>
                        <a:t>Projektā skaidri aprakstīta esošā situācija un pamatotas plānotās aktivitātes, kā sasniegt plānoto mērķi </a:t>
                      </a:r>
                      <a:br>
                        <a:rPr lang="lv-LV" sz="800" b="0" i="0" u="none" strike="noStrike">
                          <a:solidFill>
                            <a:srgbClr val="000000"/>
                          </a:solidFill>
                          <a:effectLst/>
                          <a:latin typeface="Times New Roman" panose="02020603050405020304" pitchFamily="18" charset="0"/>
                        </a:rPr>
                      </a:br>
                      <a:r>
                        <a:rPr lang="lv-LV" sz="800" b="0" i="0" u="none" strike="noStrike">
                          <a:solidFill>
                            <a:srgbClr val="000000"/>
                          </a:solidFill>
                          <a:effectLst/>
                          <a:latin typeface="Times New Roman" panose="02020603050405020304" pitchFamily="18" charset="0"/>
                        </a:rPr>
                        <a:t>1) projektā detalizēti aprakstīta esošā situācija un plānotās aktivitātes ir atbilstošas tās risinājumam – 2 punkti;</a:t>
                      </a:r>
                      <a:br>
                        <a:rPr lang="lv-LV" sz="800" b="0" i="0" u="none" strike="noStrike">
                          <a:solidFill>
                            <a:srgbClr val="000000"/>
                          </a:solidFill>
                          <a:effectLst/>
                          <a:latin typeface="Times New Roman" panose="02020603050405020304" pitchFamily="18" charset="0"/>
                        </a:rPr>
                      </a:br>
                      <a:r>
                        <a:rPr lang="lv-LV" sz="800" b="0" i="0" u="none" strike="noStrike">
                          <a:solidFill>
                            <a:srgbClr val="000000"/>
                          </a:solidFill>
                          <a:effectLst/>
                          <a:latin typeface="Times New Roman" panose="02020603050405020304" pitchFamily="18" charset="0"/>
                        </a:rPr>
                        <a:t>2) projektā daļēji aprakstīta esošā situācija un plānotās aktivitātes  ir daļēji atbilstošas tās risinājumam – 1 punkts; </a:t>
                      </a:r>
                      <a:br>
                        <a:rPr lang="lv-LV" sz="800" b="0" i="0" u="none" strike="noStrike">
                          <a:solidFill>
                            <a:srgbClr val="000000"/>
                          </a:solidFill>
                          <a:effectLst/>
                          <a:latin typeface="Times New Roman" panose="02020603050405020304" pitchFamily="18" charset="0"/>
                        </a:rPr>
                      </a:br>
                      <a:r>
                        <a:rPr lang="lv-LV" sz="800" b="0" i="0" u="none" strike="noStrike">
                          <a:solidFill>
                            <a:srgbClr val="000000"/>
                          </a:solidFill>
                          <a:effectLst/>
                          <a:latin typeface="Times New Roman" panose="02020603050405020304" pitchFamily="18" charset="0"/>
                        </a:rPr>
                        <a:t>3) Projektā esošā situācija un aktivitātes ir nepilnīgi aprakstītas, vai nav aprakstītas vispār  – 0 punkti.</a:t>
                      </a:r>
                      <a:br>
                        <a:rPr lang="lv-LV" sz="800" b="0" i="0" u="none" strike="noStrike">
                          <a:solidFill>
                            <a:srgbClr val="000000"/>
                          </a:solidFill>
                          <a:effectLst/>
                          <a:latin typeface="Times New Roman" panose="02020603050405020304" pitchFamily="18" charset="0"/>
                        </a:rPr>
                      </a:br>
                      <a:endParaRPr lang="lv-LV" sz="800" b="0"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lv-LV"/>
                    </a:p>
                  </a:txBody>
                  <a:tcPr/>
                </a:tc>
                <a:tc hMerge="1">
                  <a:txBody>
                    <a:bodyPr/>
                    <a:lstStyle/>
                    <a:p>
                      <a:endParaRPr lang="lv-LV"/>
                    </a:p>
                  </a:txBody>
                  <a:tcPr/>
                </a:tc>
                <a:tc hMerge="1">
                  <a:txBody>
                    <a:bodyPr/>
                    <a:lstStyle/>
                    <a:p>
                      <a:endParaRPr lang="lv-LV"/>
                    </a:p>
                  </a:txBody>
                  <a:tcPr/>
                </a:tc>
                <a:tc gridSpan="2">
                  <a:txBody>
                    <a:bodyPr/>
                    <a:lstStyle/>
                    <a:p>
                      <a:pPr algn="l" fontAlgn="t"/>
                      <a:r>
                        <a:rPr lang="lv-LV" sz="800" b="0" i="0" u="none" strike="noStrike">
                          <a:solidFill>
                            <a:srgbClr val="000000"/>
                          </a:solidFill>
                          <a:effectLst/>
                          <a:latin typeface="Times New Roman" panose="02020603050405020304" pitchFamily="18" charset="0"/>
                        </a:rPr>
                        <a:t>19.2.1. aktivitātes projektiem:</a:t>
                      </a:r>
                      <a:br>
                        <a:rPr lang="lv-LV" sz="800" b="0" i="0" u="none" strike="noStrike">
                          <a:solidFill>
                            <a:srgbClr val="000000"/>
                          </a:solidFill>
                          <a:effectLst/>
                          <a:latin typeface="Times New Roman" panose="02020603050405020304" pitchFamily="18" charset="0"/>
                        </a:rPr>
                      </a:br>
                      <a:r>
                        <a:rPr lang="lv-LV" sz="800" b="0" i="0" u="none" strike="noStrike">
                          <a:solidFill>
                            <a:srgbClr val="000000"/>
                          </a:solidFill>
                          <a:effectLst/>
                          <a:latin typeface="Times New Roman" panose="02020603050405020304" pitchFamily="18" charset="0"/>
                        </a:rPr>
                        <a:t>B5., B 6.</a:t>
                      </a:r>
                      <a:br>
                        <a:rPr lang="lv-LV" sz="800" b="0" i="0" u="none" strike="noStrike">
                          <a:solidFill>
                            <a:srgbClr val="000000"/>
                          </a:solidFill>
                          <a:effectLst/>
                          <a:latin typeface="Times New Roman" panose="02020603050405020304" pitchFamily="18" charset="0"/>
                        </a:rPr>
                      </a:br>
                      <a:r>
                        <a:rPr lang="lv-LV" sz="800" b="0" i="0" u="none" strike="noStrike">
                          <a:solidFill>
                            <a:srgbClr val="000000"/>
                          </a:solidFill>
                          <a:effectLst/>
                          <a:latin typeface="Times New Roman" panose="02020603050405020304" pitchFamily="18" charset="0"/>
                        </a:rPr>
                        <a:t>19.2.2. aktivitātes projektiem:</a:t>
                      </a:r>
                      <a:br>
                        <a:rPr lang="lv-LV" sz="800" b="0" i="0" u="none" strike="noStrike">
                          <a:solidFill>
                            <a:srgbClr val="000000"/>
                          </a:solidFill>
                          <a:effectLst/>
                          <a:latin typeface="Times New Roman" panose="02020603050405020304" pitchFamily="18" charset="0"/>
                        </a:rPr>
                      </a:br>
                      <a:r>
                        <a:rPr lang="lv-LV" sz="800" b="0" i="0" u="none" strike="noStrike">
                          <a:solidFill>
                            <a:srgbClr val="000000"/>
                          </a:solidFill>
                          <a:effectLst/>
                          <a:latin typeface="Times New Roman" panose="02020603050405020304" pitchFamily="18" charset="0"/>
                        </a:rPr>
                        <a:t>B5., B6.</a:t>
                      </a:r>
                      <a:br>
                        <a:rPr lang="lv-LV" sz="800" b="0" i="0" u="none" strike="noStrike">
                          <a:solidFill>
                            <a:srgbClr val="000000"/>
                          </a:solidFill>
                          <a:effectLst/>
                          <a:latin typeface="Times New Roman" panose="02020603050405020304" pitchFamily="18" charset="0"/>
                        </a:rPr>
                      </a:br>
                      <a:endParaRPr lang="lv-LV" sz="800" b="0" i="0" u="none" strike="noStrike">
                        <a:solidFill>
                          <a:srgbClr val="000000"/>
                        </a:solidFill>
                        <a:effectLst/>
                        <a:latin typeface="Times New Roman" panose="02020603050405020304" pitchFamily="18" charset="0"/>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lv-LV"/>
                    </a:p>
                  </a:txBody>
                  <a:tcPr/>
                </a:tc>
                <a:tc>
                  <a:txBody>
                    <a:bodyPr/>
                    <a:lstStyle/>
                    <a:p>
                      <a:pPr algn="l" fontAlgn="t"/>
                      <a:r>
                        <a:rPr lang="lv-LV" sz="800" b="0" i="0" u="none" strike="noStrike">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l" fontAlgn="t"/>
                      <a:r>
                        <a:rPr lang="lv-LV" sz="800" b="0" i="0" u="none" strike="noStrike" dirty="0">
                          <a:solidFill>
                            <a:srgbClr val="000000"/>
                          </a:solidFill>
                          <a:effectLst/>
                          <a:latin typeface="Times New Roman" panose="02020603050405020304" pitchFamily="18" charset="0"/>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lv-LV"/>
                    </a:p>
                  </a:txBody>
                  <a:tcPr/>
                </a:tc>
                <a:tc hMerge="1">
                  <a:txBody>
                    <a:bodyPr/>
                    <a:lstStyle/>
                    <a:p>
                      <a:endParaRPr lang="lv-LV"/>
                    </a:p>
                  </a:txBody>
                  <a:tcPr/>
                </a:tc>
                <a:extLst>
                  <a:ext uri="{0D108BD9-81ED-4DB2-BD59-A6C34878D82A}">
                    <a16:rowId xmlns:a16="http://schemas.microsoft.com/office/drawing/2014/main" val="2876898924"/>
                  </a:ext>
                </a:extLst>
              </a:tr>
            </a:tbl>
          </a:graphicData>
        </a:graphic>
      </p:graphicFrame>
    </p:spTree>
    <p:extLst>
      <p:ext uri="{BB962C8B-B14F-4D97-AF65-F5344CB8AC3E}">
        <p14:creationId xmlns:p14="http://schemas.microsoft.com/office/powerpoint/2010/main" val="820843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Content Placeholder 2"/>
          <p:cNvSpPr txBox="1">
            <a:spLocks noGrp="1"/>
          </p:cNvSpPr>
          <p:nvPr>
            <p:ph idx="1"/>
          </p:nvPr>
        </p:nvSpPr>
        <p:spPr>
          <a:xfrm>
            <a:off x="575492" y="1520895"/>
            <a:ext cx="11041016" cy="1544727"/>
          </a:xfrm>
        </p:spPr>
        <p:txBody>
          <a:bodyPr/>
          <a:lstStyle/>
          <a:p>
            <a:pPr marL="0" indent="0" algn="ctr">
              <a:spcBef>
                <a:spcPts val="563"/>
              </a:spcBef>
              <a:spcAft>
                <a:spcPct val="0"/>
              </a:spcAft>
              <a:buNone/>
            </a:pPr>
            <a:r>
              <a:rPr lang="lv-LV" sz="2400" dirty="0">
                <a:latin typeface="Calibri" panose="020F0502020204030204" pitchFamily="34" charset="0"/>
                <a:cs typeface="Calibri" panose="020F0502020204030204" pitchFamily="34" charset="0"/>
                <a:sym typeface="Calibri" panose="020F0502020204030204" pitchFamily="34" charset="0"/>
              </a:rPr>
              <a:t>Projekta iesniegumus elektroniskā dokumenta formā var iesniegt Lauku atbalsta dienesta Elektroniskās pieteikšanās sistēmā </a:t>
            </a:r>
            <a:r>
              <a:rPr lang="lv-LV" sz="2400" u="sng" dirty="0">
                <a:latin typeface="Calibri" panose="020F0502020204030204" pitchFamily="34" charset="0"/>
                <a:cs typeface="Calibri" panose="020F0502020204030204" pitchFamily="34" charset="0"/>
                <a:sym typeface="Calibri" panose="020F0502020204030204" pitchFamily="34" charset="0"/>
                <a:hlinkClick r:id="rId2"/>
              </a:rPr>
              <a:t>https://eps.lad.gov.lv/login</a:t>
            </a:r>
            <a:r>
              <a:rPr lang="lv-LV" sz="2400" dirty="0">
                <a:latin typeface="Calibri" panose="020F0502020204030204" pitchFamily="34" charset="0"/>
                <a:cs typeface="Calibri" panose="020F0502020204030204" pitchFamily="34" charset="0"/>
                <a:sym typeface="Calibri" panose="020F0502020204030204" pitchFamily="34" charset="0"/>
              </a:rPr>
              <a:t> ;</a:t>
            </a:r>
          </a:p>
          <a:p>
            <a:pPr marL="0" indent="0" algn="ctr">
              <a:spcBef>
                <a:spcPts val="563"/>
              </a:spcBef>
              <a:spcAft>
                <a:spcPct val="0"/>
              </a:spcAft>
              <a:buNone/>
            </a:pPr>
            <a:r>
              <a:rPr lang="lv-LV" sz="2400" b="1" dirty="0">
                <a:latin typeface="Calibri" panose="020F0502020204030204" pitchFamily="34" charset="0"/>
                <a:cs typeface="Calibri" panose="020F0502020204030204" pitchFamily="34" charset="0"/>
                <a:sym typeface="Calibri" panose="020F0502020204030204" pitchFamily="34" charset="0"/>
              </a:rPr>
              <a:t>Jābūt LAD klientam</a:t>
            </a:r>
            <a:r>
              <a:rPr lang="lv-LV" sz="2400" dirty="0">
                <a:latin typeface="Calibri" panose="020F0502020204030204" pitchFamily="34" charset="0"/>
                <a:cs typeface="Calibri" panose="020F0502020204030204" pitchFamily="34" charset="0"/>
                <a:sym typeface="Calibri" panose="020F0502020204030204" pitchFamily="34" charset="0"/>
              </a:rPr>
              <a:t>, iesakām arī kļūt par Elektroniskās pieteikšanās sistēmas lietotāju</a:t>
            </a:r>
          </a:p>
          <a:p>
            <a:pPr marL="0" indent="0">
              <a:spcBef>
                <a:spcPts val="563"/>
              </a:spcBef>
              <a:spcAft>
                <a:spcPct val="0"/>
              </a:spcAft>
              <a:buNone/>
            </a:pPr>
            <a:endParaRPr lang="lv-LV" sz="2000" dirty="0">
              <a:latin typeface="Calibri" panose="020F0502020204030204" pitchFamily="34" charset="0"/>
              <a:cs typeface="Calibri" panose="020F0502020204030204" pitchFamily="34" charset="0"/>
              <a:sym typeface="Calibri" panose="020F0502020204030204" pitchFamily="34" charset="0"/>
            </a:endParaRPr>
          </a:p>
          <a:p>
            <a:pPr marL="0" indent="0">
              <a:spcBef>
                <a:spcPts val="563"/>
              </a:spcBef>
              <a:spcAft>
                <a:spcPct val="0"/>
              </a:spcAft>
              <a:buNone/>
            </a:pPr>
            <a:endParaRPr lang="lv-LV" sz="2000" dirty="0">
              <a:latin typeface="Calibri" panose="020F0502020204030204" pitchFamily="34" charset="0"/>
              <a:cs typeface="Calibri" panose="020F0502020204030204" pitchFamily="34" charset="0"/>
              <a:sym typeface="Calibri" panose="020F0502020204030204" pitchFamily="34" charset="0"/>
            </a:endParaRPr>
          </a:p>
        </p:txBody>
      </p:sp>
      <p:pic>
        <p:nvPicPr>
          <p:cNvPr id="430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3275" y="3292024"/>
            <a:ext cx="7345449" cy="2973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Virsraksts 1">
            <a:extLst>
              <a:ext uri="{FF2B5EF4-FFF2-40B4-BE49-F238E27FC236}">
                <a16:creationId xmlns:a16="http://schemas.microsoft.com/office/drawing/2014/main" id="{F6479A0A-4DFD-440A-859D-83318C6297D1}"/>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dirty="0"/>
              <a:t>Solis Nr. 3 (Sagatavošanās projekta izstrāde)</a:t>
            </a:r>
          </a:p>
        </p:txBody>
      </p:sp>
    </p:spTree>
    <p:extLst>
      <p:ext uri="{BB962C8B-B14F-4D97-AF65-F5344CB8AC3E}">
        <p14:creationId xmlns:p14="http://schemas.microsoft.com/office/powerpoint/2010/main" val="40451762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atura vietturis 4">
            <a:extLst>
              <a:ext uri="{FF2B5EF4-FFF2-40B4-BE49-F238E27FC236}">
                <a16:creationId xmlns:a16="http://schemas.microsoft.com/office/drawing/2014/main" id="{5F28787F-5302-4A28-BD25-25A7D7A643CF}"/>
              </a:ext>
            </a:extLst>
          </p:cNvPr>
          <p:cNvPicPr>
            <a:picLocks noGrp="1" noChangeAspect="1"/>
          </p:cNvPicPr>
          <p:nvPr>
            <p:ph idx="1"/>
          </p:nvPr>
        </p:nvPicPr>
        <p:blipFill>
          <a:blip r:embed="rId2"/>
          <a:stretch>
            <a:fillRect/>
          </a:stretch>
        </p:blipFill>
        <p:spPr>
          <a:xfrm>
            <a:off x="838200" y="2137711"/>
            <a:ext cx="10515600" cy="3727165"/>
          </a:xfrm>
          <a:prstGeom prst="rect">
            <a:avLst/>
          </a:prstGeom>
        </p:spPr>
      </p:pic>
      <p:sp>
        <p:nvSpPr>
          <p:cNvPr id="4" name="Virsraksts 1">
            <a:extLst>
              <a:ext uri="{FF2B5EF4-FFF2-40B4-BE49-F238E27FC236}">
                <a16:creationId xmlns:a16="http://schemas.microsoft.com/office/drawing/2014/main" id="{03EC6971-87CE-4175-81E9-9AFF4BE64AB4}"/>
              </a:ext>
            </a:extLst>
          </p:cNvPr>
          <p:cNvSpPr txBox="1">
            <a:spLocks noGrp="1"/>
          </p:cNvSpPr>
          <p:nvPr>
            <p:ph type="title"/>
          </p:nvPr>
        </p:nvSpPr>
        <p:spPr>
          <a:xfrm>
            <a:off x="1073331" y="33034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dirty="0"/>
              <a:t>Solis Nr. 3 (Sagatavošanās projekta izstrādei)</a:t>
            </a:r>
          </a:p>
        </p:txBody>
      </p:sp>
    </p:spTree>
    <p:extLst>
      <p:ext uri="{BB962C8B-B14F-4D97-AF65-F5344CB8AC3E}">
        <p14:creationId xmlns:p14="http://schemas.microsoft.com/office/powerpoint/2010/main" val="752135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a:t>Solis Nr. 3 (Sagatavošanās projekta izstrādei)</a:t>
            </a:r>
            <a:endParaRPr lang="lv-LV" b="1" dirty="0">
              <a:solidFill>
                <a:schemeClr val="accent6"/>
              </a:solidFill>
              <a:latin typeface="+mn-lt"/>
            </a:endParaRPr>
          </a:p>
        </p:txBody>
      </p:sp>
      <p:sp>
        <p:nvSpPr>
          <p:cNvPr id="5" name="TextBox 4"/>
          <p:cNvSpPr txBox="1"/>
          <p:nvPr/>
        </p:nvSpPr>
        <p:spPr>
          <a:xfrm>
            <a:off x="1569719" y="1769301"/>
            <a:ext cx="8001001" cy="523220"/>
          </a:xfrm>
          <a:prstGeom prst="rect">
            <a:avLst/>
          </a:prstGeom>
          <a:noFill/>
        </p:spPr>
        <p:txBody>
          <a:bodyPr wrap="square" rtlCol="0">
            <a:spAutoFit/>
          </a:bodyPr>
          <a:lstStyle/>
          <a:p>
            <a:r>
              <a:rPr lang="lv-LV" sz="2800" dirty="0">
                <a:sym typeface="Wingdings" panose="05000000000000000000" pitchFamily="2" charset="2"/>
              </a:rPr>
              <a:t> </a:t>
            </a:r>
            <a:r>
              <a:rPr lang="lv-LV" sz="2800" dirty="0"/>
              <a:t>Projekta iesniegums (tikai elektroniski)</a:t>
            </a:r>
          </a:p>
        </p:txBody>
      </p:sp>
      <p:sp>
        <p:nvSpPr>
          <p:cNvPr id="6" name="TextBox 5"/>
          <p:cNvSpPr txBox="1"/>
          <p:nvPr/>
        </p:nvSpPr>
        <p:spPr>
          <a:xfrm>
            <a:off x="371020" y="3078416"/>
            <a:ext cx="3646715" cy="954107"/>
          </a:xfrm>
          <a:prstGeom prst="rect">
            <a:avLst/>
          </a:prstGeom>
          <a:noFill/>
        </p:spPr>
        <p:txBody>
          <a:bodyPr wrap="square" rtlCol="0">
            <a:spAutoFit/>
          </a:bodyPr>
          <a:lstStyle/>
          <a:p>
            <a:pPr algn="ctr"/>
            <a:r>
              <a:rPr lang="lv-LV" sz="2800" dirty="0">
                <a:sym typeface="Wingdings" panose="05000000000000000000" pitchFamily="2" charset="2"/>
              </a:rPr>
              <a:t> </a:t>
            </a:r>
            <a:r>
              <a:rPr lang="lv-LV" sz="2800" dirty="0"/>
              <a:t>Nekustamā īpašuma dokumenti</a:t>
            </a:r>
          </a:p>
        </p:txBody>
      </p:sp>
      <p:sp>
        <p:nvSpPr>
          <p:cNvPr id="7" name="TextBox 6"/>
          <p:cNvSpPr txBox="1"/>
          <p:nvPr/>
        </p:nvSpPr>
        <p:spPr>
          <a:xfrm>
            <a:off x="730154" y="2400231"/>
            <a:ext cx="3916681" cy="523220"/>
          </a:xfrm>
          <a:prstGeom prst="rect">
            <a:avLst/>
          </a:prstGeom>
          <a:noFill/>
        </p:spPr>
        <p:txBody>
          <a:bodyPr wrap="square" rtlCol="0">
            <a:spAutoFit/>
          </a:bodyPr>
          <a:lstStyle/>
          <a:p>
            <a:r>
              <a:rPr lang="lv-LV" sz="2800" dirty="0">
                <a:sym typeface="Wingdings" panose="05000000000000000000" pitchFamily="2" charset="2"/>
              </a:rPr>
              <a:t> </a:t>
            </a:r>
            <a:r>
              <a:rPr lang="lv-LV" sz="2800" dirty="0"/>
              <a:t>Iepirkuma dokumenti</a:t>
            </a:r>
          </a:p>
        </p:txBody>
      </p:sp>
      <p:sp>
        <p:nvSpPr>
          <p:cNvPr id="8" name="TextBox 7"/>
          <p:cNvSpPr txBox="1"/>
          <p:nvPr/>
        </p:nvSpPr>
        <p:spPr>
          <a:xfrm>
            <a:off x="3678918" y="3547752"/>
            <a:ext cx="4045631" cy="523220"/>
          </a:xfrm>
          <a:prstGeom prst="rect">
            <a:avLst/>
          </a:prstGeom>
          <a:noFill/>
        </p:spPr>
        <p:txBody>
          <a:bodyPr wrap="square" rtlCol="0">
            <a:spAutoFit/>
          </a:bodyPr>
          <a:lstStyle/>
          <a:p>
            <a:pPr algn="ctr"/>
            <a:r>
              <a:rPr lang="lv-LV" sz="2800" dirty="0">
                <a:sym typeface="Wingdings" panose="05000000000000000000" pitchFamily="2" charset="2"/>
              </a:rPr>
              <a:t> </a:t>
            </a:r>
            <a:r>
              <a:rPr lang="lv-LV" sz="2800" dirty="0"/>
              <a:t>Būvniecības dokumenti</a:t>
            </a:r>
          </a:p>
        </p:txBody>
      </p:sp>
      <p:sp>
        <p:nvSpPr>
          <p:cNvPr id="9" name="TextBox 8"/>
          <p:cNvSpPr txBox="1"/>
          <p:nvPr/>
        </p:nvSpPr>
        <p:spPr>
          <a:xfrm>
            <a:off x="761546" y="4389692"/>
            <a:ext cx="2917372" cy="523220"/>
          </a:xfrm>
          <a:prstGeom prst="rect">
            <a:avLst/>
          </a:prstGeom>
          <a:noFill/>
        </p:spPr>
        <p:txBody>
          <a:bodyPr wrap="square" rtlCol="0">
            <a:spAutoFit/>
          </a:bodyPr>
          <a:lstStyle/>
          <a:p>
            <a:r>
              <a:rPr lang="lv-LV" sz="2800" dirty="0">
                <a:sym typeface="Wingdings" panose="05000000000000000000" pitchFamily="2" charset="2"/>
              </a:rPr>
              <a:t></a:t>
            </a:r>
            <a:r>
              <a:rPr lang="lv-LV" sz="2800" dirty="0"/>
              <a:t>Pašnovērtējums</a:t>
            </a:r>
          </a:p>
        </p:txBody>
      </p:sp>
      <p:sp>
        <p:nvSpPr>
          <p:cNvPr id="10" name="TextBox 9"/>
          <p:cNvSpPr txBox="1"/>
          <p:nvPr/>
        </p:nvSpPr>
        <p:spPr>
          <a:xfrm>
            <a:off x="4060823" y="4343987"/>
            <a:ext cx="3706814" cy="523220"/>
          </a:xfrm>
          <a:prstGeom prst="rect">
            <a:avLst/>
          </a:prstGeom>
          <a:noFill/>
        </p:spPr>
        <p:txBody>
          <a:bodyPr wrap="square" rtlCol="0">
            <a:spAutoFit/>
          </a:bodyPr>
          <a:lstStyle/>
          <a:p>
            <a:r>
              <a:rPr lang="lv-LV" sz="2800" dirty="0">
                <a:sym typeface="Wingdings" panose="05000000000000000000" pitchFamily="2" charset="2"/>
              </a:rPr>
              <a:t> </a:t>
            </a:r>
            <a:r>
              <a:rPr lang="lv-LV" sz="2800" dirty="0"/>
              <a:t>De minimis veidlapa </a:t>
            </a:r>
          </a:p>
        </p:txBody>
      </p:sp>
      <p:sp>
        <p:nvSpPr>
          <p:cNvPr id="11" name="TextBox 10"/>
          <p:cNvSpPr txBox="1"/>
          <p:nvPr/>
        </p:nvSpPr>
        <p:spPr>
          <a:xfrm>
            <a:off x="4527321" y="2681372"/>
            <a:ext cx="3646714" cy="523220"/>
          </a:xfrm>
          <a:prstGeom prst="rect">
            <a:avLst/>
          </a:prstGeom>
          <a:noFill/>
        </p:spPr>
        <p:txBody>
          <a:bodyPr wrap="square" rtlCol="0">
            <a:spAutoFit/>
          </a:bodyPr>
          <a:lstStyle/>
          <a:p>
            <a:r>
              <a:rPr lang="lv-LV" sz="2800" dirty="0">
                <a:sym typeface="Wingdings" panose="05000000000000000000" pitchFamily="2" charset="2"/>
              </a:rPr>
              <a:t> </a:t>
            </a:r>
            <a:r>
              <a:rPr lang="lv-LV" sz="2800" dirty="0"/>
              <a:t>Finanšu informācija</a:t>
            </a:r>
          </a:p>
        </p:txBody>
      </p:sp>
      <p:sp>
        <p:nvSpPr>
          <p:cNvPr id="16" name="TextBox 15"/>
          <p:cNvSpPr txBox="1"/>
          <p:nvPr/>
        </p:nvSpPr>
        <p:spPr>
          <a:xfrm>
            <a:off x="4415064" y="5029758"/>
            <a:ext cx="2926443" cy="523220"/>
          </a:xfrm>
          <a:prstGeom prst="rect">
            <a:avLst/>
          </a:prstGeom>
          <a:noFill/>
        </p:spPr>
        <p:txBody>
          <a:bodyPr wrap="square" rtlCol="0">
            <a:spAutoFit/>
          </a:bodyPr>
          <a:lstStyle/>
          <a:p>
            <a:r>
              <a:rPr lang="lv-LV" sz="2800" dirty="0">
                <a:sym typeface="Wingdings" panose="05000000000000000000" pitchFamily="2" charset="2"/>
              </a:rPr>
              <a:t> </a:t>
            </a:r>
            <a:r>
              <a:rPr lang="lv-LV" sz="2800" dirty="0"/>
              <a:t>Citi dokumenti</a:t>
            </a: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7887" y="2772458"/>
            <a:ext cx="4076748" cy="2716133"/>
          </a:xfrm>
          <a:prstGeom prst="rect">
            <a:avLst/>
          </a:prstGeom>
        </p:spPr>
      </p:pic>
    </p:spTree>
    <p:extLst>
      <p:ext uri="{BB962C8B-B14F-4D97-AF65-F5344CB8AC3E}">
        <p14:creationId xmlns:p14="http://schemas.microsoft.com/office/powerpoint/2010/main" val="191028050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BBCA3B31-9C9C-48A4-BCA5-4F5B5E641E30}"/>
              </a:ext>
            </a:extLst>
          </p:cNvPr>
          <p:cNvSpPr>
            <a:spLocks noGrp="1"/>
          </p:cNvSpPr>
          <p:nvPr>
            <p:ph type="title"/>
          </p:nvPr>
        </p:nvSpPr>
        <p:spPr/>
        <p:txBody>
          <a:bodyPr/>
          <a:lstStyle/>
          <a:p>
            <a:r>
              <a:rPr lang="lv-LV" dirty="0"/>
              <a:t>Solis Nr. 4 (Projekta sagatavošana)</a:t>
            </a:r>
          </a:p>
        </p:txBody>
      </p:sp>
      <p:sp>
        <p:nvSpPr>
          <p:cNvPr id="7" name="Satura vietturis 6">
            <a:extLst>
              <a:ext uri="{FF2B5EF4-FFF2-40B4-BE49-F238E27FC236}">
                <a16:creationId xmlns:a16="http://schemas.microsoft.com/office/drawing/2014/main" id="{61DD36A4-C846-46EC-BDEA-13AB6FE29C67}"/>
              </a:ext>
            </a:extLst>
          </p:cNvPr>
          <p:cNvSpPr>
            <a:spLocks noGrp="1"/>
          </p:cNvSpPr>
          <p:nvPr>
            <p:ph idx="1"/>
          </p:nvPr>
        </p:nvSpPr>
        <p:spPr>
          <a:xfrm>
            <a:off x="838200" y="1825624"/>
            <a:ext cx="10515600" cy="4903649"/>
          </a:xfrm>
        </p:spPr>
        <p:txBody>
          <a:bodyPr/>
          <a:lstStyle/>
          <a:p>
            <a:endParaRPr lang="lv-LV" dirty="0"/>
          </a:p>
        </p:txBody>
      </p:sp>
      <p:pic>
        <p:nvPicPr>
          <p:cNvPr id="8" name="Attēls 7">
            <a:extLst>
              <a:ext uri="{FF2B5EF4-FFF2-40B4-BE49-F238E27FC236}">
                <a16:creationId xmlns:a16="http://schemas.microsoft.com/office/drawing/2014/main" id="{60C5CF42-E2D8-413B-AED7-9BCC13F5C00C}"/>
              </a:ext>
            </a:extLst>
          </p:cNvPr>
          <p:cNvPicPr>
            <a:picLocks noChangeAspect="1"/>
          </p:cNvPicPr>
          <p:nvPr/>
        </p:nvPicPr>
        <p:blipFill>
          <a:blip r:embed="rId2"/>
          <a:stretch>
            <a:fillRect/>
          </a:stretch>
        </p:blipFill>
        <p:spPr>
          <a:xfrm>
            <a:off x="1189357" y="2229533"/>
            <a:ext cx="7968946" cy="4351338"/>
          </a:xfrm>
          <a:prstGeom prst="rect">
            <a:avLst/>
          </a:prstGeom>
        </p:spPr>
      </p:pic>
      <p:sp>
        <p:nvSpPr>
          <p:cNvPr id="5" name="Bultiņa: pa kreisi 4">
            <a:extLst>
              <a:ext uri="{FF2B5EF4-FFF2-40B4-BE49-F238E27FC236}">
                <a16:creationId xmlns:a16="http://schemas.microsoft.com/office/drawing/2014/main" id="{812D3CDC-8A96-4B3A-B0BB-7790B9A09D48}"/>
              </a:ext>
            </a:extLst>
          </p:cNvPr>
          <p:cNvSpPr/>
          <p:nvPr/>
        </p:nvSpPr>
        <p:spPr>
          <a:xfrm rot="1291612">
            <a:off x="4301226" y="3742421"/>
            <a:ext cx="2473235" cy="132556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43724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5E549602-A7E7-4074-891A-DA314ECF52A4}"/>
              </a:ext>
            </a:extLst>
          </p:cNvPr>
          <p:cNvSpPr>
            <a:spLocks noGrp="1"/>
          </p:cNvSpPr>
          <p:nvPr>
            <p:ph type="title"/>
          </p:nvPr>
        </p:nvSpPr>
        <p:spPr/>
        <p:txBody>
          <a:bodyPr/>
          <a:lstStyle/>
          <a:p>
            <a:r>
              <a:rPr lang="lv-LV" dirty="0"/>
              <a:t>Solis Nr. 4 (Projekta sagatavošana)</a:t>
            </a:r>
          </a:p>
        </p:txBody>
      </p:sp>
      <p:sp>
        <p:nvSpPr>
          <p:cNvPr id="5" name="Bultiņa: pa kreisi 4">
            <a:extLst>
              <a:ext uri="{FF2B5EF4-FFF2-40B4-BE49-F238E27FC236}">
                <a16:creationId xmlns:a16="http://schemas.microsoft.com/office/drawing/2014/main" id="{1B3CCC4B-5C87-4387-8A8E-092BA7934568}"/>
              </a:ext>
            </a:extLst>
          </p:cNvPr>
          <p:cNvSpPr/>
          <p:nvPr/>
        </p:nvSpPr>
        <p:spPr>
          <a:xfrm rot="1291612">
            <a:off x="6252940" y="4944205"/>
            <a:ext cx="2473235" cy="132556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7" name="Content Placeholder 6">
            <a:extLst>
              <a:ext uri="{FF2B5EF4-FFF2-40B4-BE49-F238E27FC236}">
                <a16:creationId xmlns:a16="http://schemas.microsoft.com/office/drawing/2014/main" id="{AE4D5542-24E0-4389-B3CB-18EB3C9FC3F2}"/>
              </a:ext>
            </a:extLst>
          </p:cNvPr>
          <p:cNvPicPr>
            <a:picLocks noGrp="1" noChangeAspect="1"/>
          </p:cNvPicPr>
          <p:nvPr>
            <p:ph idx="1"/>
          </p:nvPr>
        </p:nvPicPr>
        <p:blipFill rotWithShape="1">
          <a:blip r:embed="rId2"/>
          <a:srcRect l="8859" t="8090" r="8859" b="8090"/>
          <a:stretch/>
        </p:blipFill>
        <p:spPr>
          <a:xfrm>
            <a:off x="630927" y="1358282"/>
            <a:ext cx="10515600" cy="5319015"/>
          </a:xfrm>
          <a:prstGeom prst="rect">
            <a:avLst/>
          </a:prstGeom>
        </p:spPr>
      </p:pic>
      <p:sp>
        <p:nvSpPr>
          <p:cNvPr id="8" name="Bultiņa: pa kreisi 4">
            <a:extLst>
              <a:ext uri="{FF2B5EF4-FFF2-40B4-BE49-F238E27FC236}">
                <a16:creationId xmlns:a16="http://schemas.microsoft.com/office/drawing/2014/main" id="{4D0C98F7-C73F-4C4F-A9E6-DE15BD6D6FAE}"/>
              </a:ext>
            </a:extLst>
          </p:cNvPr>
          <p:cNvSpPr/>
          <p:nvPr/>
        </p:nvSpPr>
        <p:spPr>
          <a:xfrm rot="1291612">
            <a:off x="5941563" y="6127840"/>
            <a:ext cx="1509299" cy="57490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2079961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5293D254-9D4F-4666-8F89-C413493C1CAB}"/>
              </a:ext>
            </a:extLst>
          </p:cNvPr>
          <p:cNvSpPr>
            <a:spLocks noGrp="1"/>
          </p:cNvSpPr>
          <p:nvPr>
            <p:ph type="title"/>
          </p:nvPr>
        </p:nvSpPr>
        <p:spPr/>
        <p:txBody>
          <a:bodyPr/>
          <a:lstStyle/>
          <a:p>
            <a:endParaRPr lang="lv-LV"/>
          </a:p>
        </p:txBody>
      </p:sp>
      <p:pic>
        <p:nvPicPr>
          <p:cNvPr id="5" name="Satura vietturis 4">
            <a:extLst>
              <a:ext uri="{FF2B5EF4-FFF2-40B4-BE49-F238E27FC236}">
                <a16:creationId xmlns:a16="http://schemas.microsoft.com/office/drawing/2014/main" id="{65E4F219-D124-457A-B01C-0153135D5CBB}"/>
              </a:ext>
            </a:extLst>
          </p:cNvPr>
          <p:cNvPicPr>
            <a:picLocks noGrp="1" noChangeAspect="1"/>
          </p:cNvPicPr>
          <p:nvPr>
            <p:ph idx="1"/>
          </p:nvPr>
        </p:nvPicPr>
        <p:blipFill rotWithShape="1">
          <a:blip r:embed="rId2"/>
          <a:srcRect t="7555" r="9111" b="17482"/>
          <a:stretch/>
        </p:blipFill>
        <p:spPr>
          <a:xfrm>
            <a:off x="195310" y="683581"/>
            <a:ext cx="11158490" cy="5885895"/>
          </a:xfrm>
        </p:spPr>
      </p:pic>
    </p:spTree>
    <p:extLst>
      <p:ext uri="{BB962C8B-B14F-4D97-AF65-F5344CB8AC3E}">
        <p14:creationId xmlns:p14="http://schemas.microsoft.com/office/powerpoint/2010/main" val="2975012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6F2C-0C0E-4FE4-BB84-1C48D1F6511D}"/>
              </a:ext>
            </a:extLst>
          </p:cNvPr>
          <p:cNvSpPr>
            <a:spLocks noGrp="1"/>
          </p:cNvSpPr>
          <p:nvPr>
            <p:ph type="title"/>
          </p:nvPr>
        </p:nvSpPr>
        <p:spPr/>
        <p:txBody>
          <a:bodyPr/>
          <a:lstStyle/>
          <a:p>
            <a:r>
              <a:rPr lang="lv-LV" dirty="0"/>
              <a:t>Solis Nr. 4 (Projekta sagatavošana)</a:t>
            </a:r>
          </a:p>
        </p:txBody>
      </p:sp>
      <p:pic>
        <p:nvPicPr>
          <p:cNvPr id="6" name="Content Placeholder 5">
            <a:extLst>
              <a:ext uri="{FF2B5EF4-FFF2-40B4-BE49-F238E27FC236}">
                <a16:creationId xmlns:a16="http://schemas.microsoft.com/office/drawing/2014/main" id="{69A03D45-CC9B-4FCD-8AAD-A268FBE84F90}"/>
              </a:ext>
            </a:extLst>
          </p:cNvPr>
          <p:cNvPicPr>
            <a:picLocks noGrp="1" noChangeAspect="1"/>
          </p:cNvPicPr>
          <p:nvPr>
            <p:ph idx="1"/>
          </p:nvPr>
        </p:nvPicPr>
        <p:blipFill rotWithShape="1">
          <a:blip r:embed="rId2"/>
          <a:srcRect l="9554" t="19305" r="9554" b="19305"/>
          <a:stretch/>
        </p:blipFill>
        <p:spPr>
          <a:xfrm>
            <a:off x="648070" y="1425186"/>
            <a:ext cx="11153406" cy="5149411"/>
          </a:xfrm>
          <a:prstGeom prst="rect">
            <a:avLst/>
          </a:prstGeom>
        </p:spPr>
      </p:pic>
      <p:sp>
        <p:nvSpPr>
          <p:cNvPr id="7" name="Bultiņa: pa kreisi 4">
            <a:extLst>
              <a:ext uri="{FF2B5EF4-FFF2-40B4-BE49-F238E27FC236}">
                <a16:creationId xmlns:a16="http://schemas.microsoft.com/office/drawing/2014/main" id="{CCB0F51F-2563-4D87-BB28-EA40AE56F248}"/>
              </a:ext>
            </a:extLst>
          </p:cNvPr>
          <p:cNvSpPr/>
          <p:nvPr/>
        </p:nvSpPr>
        <p:spPr>
          <a:xfrm rot="1291612">
            <a:off x="10360899" y="4372640"/>
            <a:ext cx="1437421" cy="69741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410423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8D3FF-C70C-467E-A8F7-ACA695BF849D}"/>
              </a:ext>
            </a:extLst>
          </p:cNvPr>
          <p:cNvSpPr>
            <a:spLocks noGrp="1"/>
          </p:cNvSpPr>
          <p:nvPr>
            <p:ph type="title"/>
          </p:nvPr>
        </p:nvSpPr>
        <p:spPr/>
        <p:txBody>
          <a:bodyPr/>
          <a:lstStyle/>
          <a:p>
            <a:r>
              <a:rPr lang="lv-LV" dirty="0"/>
              <a:t>Solis Nr. 4 (Projekta sagatavošana)</a:t>
            </a:r>
          </a:p>
        </p:txBody>
      </p:sp>
      <p:pic>
        <p:nvPicPr>
          <p:cNvPr id="4" name="Content Placeholder 3">
            <a:extLst>
              <a:ext uri="{FF2B5EF4-FFF2-40B4-BE49-F238E27FC236}">
                <a16:creationId xmlns:a16="http://schemas.microsoft.com/office/drawing/2014/main" id="{11306B54-BB64-4D51-9849-00355330A3CF}"/>
              </a:ext>
            </a:extLst>
          </p:cNvPr>
          <p:cNvPicPr>
            <a:picLocks noGrp="1" noChangeAspect="1"/>
          </p:cNvPicPr>
          <p:nvPr>
            <p:ph idx="1"/>
          </p:nvPr>
        </p:nvPicPr>
        <p:blipFill rotWithShape="1">
          <a:blip r:embed="rId2"/>
          <a:srcRect l="9204" t="18657" r="9204" b="18657"/>
          <a:stretch/>
        </p:blipFill>
        <p:spPr>
          <a:xfrm>
            <a:off x="904875" y="1380331"/>
            <a:ext cx="10515600" cy="5032375"/>
          </a:xfrm>
          <a:prstGeom prst="rect">
            <a:avLst/>
          </a:prstGeom>
        </p:spPr>
      </p:pic>
    </p:spTree>
    <p:extLst>
      <p:ext uri="{BB962C8B-B14F-4D97-AF65-F5344CB8AC3E}">
        <p14:creationId xmlns:p14="http://schemas.microsoft.com/office/powerpoint/2010/main" val="833392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21BBD-0D98-4D33-B98A-0F4ADC682453}"/>
              </a:ext>
            </a:extLst>
          </p:cNvPr>
          <p:cNvSpPr>
            <a:spLocks noGrp="1"/>
          </p:cNvSpPr>
          <p:nvPr>
            <p:ph type="title"/>
          </p:nvPr>
        </p:nvSpPr>
        <p:spPr/>
        <p:txBody>
          <a:bodyPr/>
          <a:lstStyle/>
          <a:p>
            <a:r>
              <a:rPr lang="lv-LV" dirty="0"/>
              <a:t>Solis Nr. 4 (Projekta sagatavošana)</a:t>
            </a:r>
          </a:p>
        </p:txBody>
      </p:sp>
      <p:pic>
        <p:nvPicPr>
          <p:cNvPr id="4" name="Content Placeholder 3">
            <a:extLst>
              <a:ext uri="{FF2B5EF4-FFF2-40B4-BE49-F238E27FC236}">
                <a16:creationId xmlns:a16="http://schemas.microsoft.com/office/drawing/2014/main" id="{D4440B3E-994E-470E-B142-909862E91D06}"/>
              </a:ext>
            </a:extLst>
          </p:cNvPr>
          <p:cNvPicPr>
            <a:picLocks noGrp="1" noChangeAspect="1"/>
          </p:cNvPicPr>
          <p:nvPr>
            <p:ph idx="1"/>
          </p:nvPr>
        </p:nvPicPr>
        <p:blipFill rotWithShape="1">
          <a:blip r:embed="rId2"/>
          <a:srcRect l="6851" t="26933" r="6851" b="26933"/>
          <a:stretch/>
        </p:blipFill>
        <p:spPr>
          <a:xfrm>
            <a:off x="409575" y="1825625"/>
            <a:ext cx="10734675" cy="4351338"/>
          </a:xfrm>
          <a:prstGeom prst="rect">
            <a:avLst/>
          </a:prstGeom>
        </p:spPr>
      </p:pic>
    </p:spTree>
    <p:extLst>
      <p:ext uri="{BB962C8B-B14F-4D97-AF65-F5344CB8AC3E}">
        <p14:creationId xmlns:p14="http://schemas.microsoft.com/office/powerpoint/2010/main" val="960091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5E549602-A7E7-4074-891A-DA314ECF52A4}"/>
              </a:ext>
            </a:extLst>
          </p:cNvPr>
          <p:cNvSpPr>
            <a:spLocks noGrp="1"/>
          </p:cNvSpPr>
          <p:nvPr>
            <p:ph type="title"/>
          </p:nvPr>
        </p:nvSpPr>
        <p:spPr/>
        <p:txBody>
          <a:bodyPr/>
          <a:lstStyle/>
          <a:p>
            <a:r>
              <a:rPr lang="lv-LV" dirty="0"/>
              <a:t>Solis Nr. 4 (Projekta sagatavošana)</a:t>
            </a:r>
          </a:p>
        </p:txBody>
      </p:sp>
      <p:pic>
        <p:nvPicPr>
          <p:cNvPr id="6" name="Satura vietturis 5">
            <a:extLst>
              <a:ext uri="{FF2B5EF4-FFF2-40B4-BE49-F238E27FC236}">
                <a16:creationId xmlns:a16="http://schemas.microsoft.com/office/drawing/2014/main" id="{F1A636B2-AE4B-4D88-8232-D214A4165AC3}"/>
              </a:ext>
            </a:extLst>
          </p:cNvPr>
          <p:cNvPicPr>
            <a:picLocks noGrp="1" noChangeAspect="1"/>
          </p:cNvPicPr>
          <p:nvPr>
            <p:ph idx="1"/>
          </p:nvPr>
        </p:nvPicPr>
        <p:blipFill>
          <a:blip r:embed="rId2"/>
          <a:stretch>
            <a:fillRect/>
          </a:stretch>
        </p:blipFill>
        <p:spPr>
          <a:xfrm>
            <a:off x="838200" y="1994928"/>
            <a:ext cx="10515600" cy="3613587"/>
          </a:xfrm>
          <a:prstGeom prst="rect">
            <a:avLst/>
          </a:prstGeom>
        </p:spPr>
      </p:pic>
    </p:spTree>
    <p:extLst>
      <p:ext uri="{BB962C8B-B14F-4D97-AF65-F5344CB8AC3E}">
        <p14:creationId xmlns:p14="http://schemas.microsoft.com/office/powerpoint/2010/main" val="25131459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atura vietturis 2">
            <a:extLst>
              <a:ext uri="{FF2B5EF4-FFF2-40B4-BE49-F238E27FC236}">
                <a16:creationId xmlns:a16="http://schemas.microsoft.com/office/drawing/2014/main" id="{105EBE9B-128F-4527-87DC-02BFA7417810}"/>
              </a:ext>
            </a:extLst>
          </p:cNvPr>
          <p:cNvSpPr>
            <a:spLocks noGrp="1"/>
          </p:cNvSpPr>
          <p:nvPr>
            <p:ph idx="1"/>
          </p:nvPr>
        </p:nvSpPr>
        <p:spPr>
          <a:xfrm>
            <a:off x="951411" y="1253331"/>
            <a:ext cx="10515600" cy="4351338"/>
          </a:xfrm>
        </p:spPr>
        <p:txBody>
          <a:bodyPr/>
          <a:lstStyle/>
          <a:p>
            <a:pPr marL="0" indent="0">
              <a:buNone/>
            </a:pPr>
            <a:r>
              <a:rPr lang="lv-LV" sz="2000" dirty="0"/>
              <a:t>B1 Sadaļa (Informācija par projektu)</a:t>
            </a:r>
          </a:p>
          <a:p>
            <a:pPr>
              <a:buFontTx/>
              <a:buChar char="-"/>
            </a:pPr>
            <a:r>
              <a:rPr lang="lv-LV" sz="2000" dirty="0"/>
              <a:t>Projekta mērķis</a:t>
            </a:r>
          </a:p>
          <a:p>
            <a:pPr>
              <a:buFontTx/>
              <a:buChar char="-"/>
            </a:pPr>
            <a:r>
              <a:rPr lang="lv-LV" sz="2000" dirty="0"/>
              <a:t>Projekta apraksts un nepieciešamības pamatojums</a:t>
            </a:r>
          </a:p>
          <a:p>
            <a:pPr>
              <a:buFontTx/>
              <a:buChar char="-"/>
            </a:pPr>
            <a:r>
              <a:rPr lang="lv-LV" sz="2000" dirty="0"/>
              <a:t>Projekta īstenošanas laika grafiks</a:t>
            </a:r>
          </a:p>
          <a:p>
            <a:pPr>
              <a:buFontTx/>
              <a:buChar char="-"/>
            </a:pPr>
            <a:r>
              <a:rPr lang="lv-LV" sz="2000" dirty="0"/>
              <a:t>Projekta finansējuma apraksts</a:t>
            </a:r>
          </a:p>
          <a:p>
            <a:pPr marL="0" indent="0">
              <a:buNone/>
            </a:pPr>
            <a:r>
              <a:rPr lang="lv-LV" sz="2000" dirty="0"/>
              <a:t>B2 Projekta plānotās izmaksas</a:t>
            </a:r>
          </a:p>
          <a:p>
            <a:pPr marL="0" indent="0">
              <a:buNone/>
            </a:pPr>
            <a:endParaRPr lang="lv-LV" sz="2000" dirty="0"/>
          </a:p>
          <a:p>
            <a:pPr marL="0" indent="0">
              <a:buNone/>
            </a:pPr>
            <a:endParaRPr lang="lv-LV" sz="2000" dirty="0"/>
          </a:p>
          <a:p>
            <a:pPr marL="0" indent="0">
              <a:buNone/>
            </a:pPr>
            <a:endParaRPr lang="lv-LV" sz="2000" dirty="0"/>
          </a:p>
          <a:p>
            <a:pPr marL="0" indent="0">
              <a:buNone/>
            </a:pPr>
            <a:endParaRPr lang="lv-LV" sz="2000" dirty="0"/>
          </a:p>
          <a:p>
            <a:pPr marL="0" indent="0">
              <a:buNone/>
            </a:pPr>
            <a:endParaRPr lang="lv-LV" sz="2000" dirty="0"/>
          </a:p>
          <a:p>
            <a:pPr marL="0" indent="0">
              <a:buNone/>
            </a:pPr>
            <a:endParaRPr lang="lv-LV" sz="2000" dirty="0"/>
          </a:p>
          <a:p>
            <a:pPr marL="0" indent="0">
              <a:buNone/>
            </a:pPr>
            <a:endParaRPr lang="lv-LV" sz="2000" dirty="0"/>
          </a:p>
          <a:p>
            <a:pPr marL="0" indent="0">
              <a:buNone/>
            </a:pPr>
            <a:endParaRPr lang="lv-LV" dirty="0"/>
          </a:p>
        </p:txBody>
      </p:sp>
      <p:sp>
        <p:nvSpPr>
          <p:cNvPr id="4" name="Virsraksts 1">
            <a:extLst>
              <a:ext uri="{FF2B5EF4-FFF2-40B4-BE49-F238E27FC236}">
                <a16:creationId xmlns:a16="http://schemas.microsoft.com/office/drawing/2014/main" id="{1C953429-227A-4F82-825E-BBAA4DECF893}"/>
              </a:ext>
            </a:extLst>
          </p:cNvPr>
          <p:cNvSpPr>
            <a:spLocks noGrp="1"/>
          </p:cNvSpPr>
          <p:nvPr>
            <p:ph type="title"/>
          </p:nvPr>
        </p:nvSpPr>
        <p:spPr>
          <a:xfrm>
            <a:off x="838200" y="365125"/>
            <a:ext cx="10515600" cy="1325563"/>
          </a:xfrm>
        </p:spPr>
        <p:txBody>
          <a:bodyPr/>
          <a:lstStyle/>
          <a:p>
            <a:r>
              <a:rPr lang="lv-LV" dirty="0"/>
              <a:t>Solis Nr. 4 (Projekta sagatavošana)</a:t>
            </a:r>
          </a:p>
        </p:txBody>
      </p:sp>
      <p:pic>
        <p:nvPicPr>
          <p:cNvPr id="5" name="Attēls 4">
            <a:extLst>
              <a:ext uri="{FF2B5EF4-FFF2-40B4-BE49-F238E27FC236}">
                <a16:creationId xmlns:a16="http://schemas.microsoft.com/office/drawing/2014/main" id="{24437195-EDA8-4585-ABC6-0245022FD5E3}"/>
              </a:ext>
            </a:extLst>
          </p:cNvPr>
          <p:cNvPicPr>
            <a:picLocks noChangeAspect="1"/>
          </p:cNvPicPr>
          <p:nvPr/>
        </p:nvPicPr>
        <p:blipFill>
          <a:blip r:embed="rId2"/>
          <a:stretch>
            <a:fillRect/>
          </a:stretch>
        </p:blipFill>
        <p:spPr>
          <a:xfrm>
            <a:off x="1907177" y="3645168"/>
            <a:ext cx="8042726" cy="2847707"/>
          </a:xfrm>
          <a:prstGeom prst="rect">
            <a:avLst/>
          </a:prstGeom>
        </p:spPr>
      </p:pic>
    </p:spTree>
    <p:extLst>
      <p:ext uri="{BB962C8B-B14F-4D97-AF65-F5344CB8AC3E}">
        <p14:creationId xmlns:p14="http://schemas.microsoft.com/office/powerpoint/2010/main" val="89926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F6A8BD8-514E-427C-8A80-5C0FD5F293CD}"/>
              </a:ext>
            </a:extLst>
          </p:cNvPr>
          <p:cNvSpPr>
            <a:spLocks noGrp="1"/>
          </p:cNvSpPr>
          <p:nvPr>
            <p:ph type="title"/>
          </p:nvPr>
        </p:nvSpPr>
        <p:spPr/>
        <p:txBody>
          <a:bodyPr/>
          <a:lstStyle/>
          <a:p>
            <a:r>
              <a:rPr lang="lv-LV" dirty="0"/>
              <a:t>Solis Nr. 5(Projekta izmaksas B3)</a:t>
            </a:r>
          </a:p>
        </p:txBody>
      </p:sp>
      <p:pic>
        <p:nvPicPr>
          <p:cNvPr id="4" name="Satura vietturis 3">
            <a:extLst>
              <a:ext uri="{FF2B5EF4-FFF2-40B4-BE49-F238E27FC236}">
                <a16:creationId xmlns:a16="http://schemas.microsoft.com/office/drawing/2014/main" id="{70791BFD-97E5-46BB-8565-09814BC26714}"/>
              </a:ext>
            </a:extLst>
          </p:cNvPr>
          <p:cNvPicPr>
            <a:picLocks noGrp="1" noChangeAspect="1"/>
          </p:cNvPicPr>
          <p:nvPr>
            <p:ph idx="1"/>
          </p:nvPr>
        </p:nvPicPr>
        <p:blipFill>
          <a:blip r:embed="rId2"/>
          <a:stretch>
            <a:fillRect/>
          </a:stretch>
        </p:blipFill>
        <p:spPr>
          <a:xfrm>
            <a:off x="1281754" y="1825625"/>
            <a:ext cx="9628492" cy="4351338"/>
          </a:xfrm>
          <a:prstGeom prst="rect">
            <a:avLst/>
          </a:prstGeom>
        </p:spPr>
      </p:pic>
      <p:pic>
        <p:nvPicPr>
          <p:cNvPr id="5" name="Attēls 4">
            <a:extLst>
              <a:ext uri="{FF2B5EF4-FFF2-40B4-BE49-F238E27FC236}">
                <a16:creationId xmlns:a16="http://schemas.microsoft.com/office/drawing/2014/main" id="{43ACB859-81E5-4949-B090-F5DC468A9C9C}"/>
              </a:ext>
            </a:extLst>
          </p:cNvPr>
          <p:cNvPicPr>
            <a:picLocks noChangeAspect="1"/>
          </p:cNvPicPr>
          <p:nvPr/>
        </p:nvPicPr>
        <p:blipFill>
          <a:blip r:embed="rId3"/>
          <a:stretch>
            <a:fillRect/>
          </a:stretch>
        </p:blipFill>
        <p:spPr>
          <a:xfrm>
            <a:off x="0" y="1226530"/>
            <a:ext cx="12192000" cy="4404940"/>
          </a:xfrm>
          <a:prstGeom prst="rect">
            <a:avLst/>
          </a:prstGeom>
        </p:spPr>
      </p:pic>
    </p:spTree>
    <p:extLst>
      <p:ext uri="{BB962C8B-B14F-4D97-AF65-F5344CB8AC3E}">
        <p14:creationId xmlns:p14="http://schemas.microsoft.com/office/powerpoint/2010/main" val="332333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F6A8BD8-514E-427C-8A80-5C0FD5F293CD}"/>
              </a:ext>
            </a:extLst>
          </p:cNvPr>
          <p:cNvSpPr>
            <a:spLocks noGrp="1"/>
          </p:cNvSpPr>
          <p:nvPr>
            <p:ph type="title"/>
          </p:nvPr>
        </p:nvSpPr>
        <p:spPr/>
        <p:txBody>
          <a:bodyPr/>
          <a:lstStyle/>
          <a:p>
            <a:r>
              <a:rPr lang="lv-LV" dirty="0"/>
              <a:t>Solis Nr. 5(Iepirkums/Cenu salīdzināšana E)</a:t>
            </a:r>
          </a:p>
        </p:txBody>
      </p:sp>
      <p:sp>
        <p:nvSpPr>
          <p:cNvPr id="6" name="Satura vietturis 5">
            <a:extLst>
              <a:ext uri="{FF2B5EF4-FFF2-40B4-BE49-F238E27FC236}">
                <a16:creationId xmlns:a16="http://schemas.microsoft.com/office/drawing/2014/main" id="{015AB2BF-BE8B-451C-84DC-B2E7BDA5BD6F}"/>
              </a:ext>
            </a:extLst>
          </p:cNvPr>
          <p:cNvSpPr>
            <a:spLocks noGrp="1"/>
          </p:cNvSpPr>
          <p:nvPr>
            <p:ph idx="1"/>
          </p:nvPr>
        </p:nvSpPr>
        <p:spPr/>
        <p:txBody>
          <a:bodyPr/>
          <a:lstStyle/>
          <a:p>
            <a:r>
              <a:rPr lang="lv-LV" dirty="0"/>
              <a:t>http://www.lad.gov.lv/lv/atbalsta-veidi/projekti-un-investicijas/iepirkuma-proceduras/</a:t>
            </a:r>
          </a:p>
        </p:txBody>
      </p:sp>
    </p:spTree>
    <p:extLst>
      <p:ext uri="{BB962C8B-B14F-4D97-AF65-F5344CB8AC3E}">
        <p14:creationId xmlns:p14="http://schemas.microsoft.com/office/powerpoint/2010/main" val="3647131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F6A8BD8-514E-427C-8A80-5C0FD5F293CD}"/>
              </a:ext>
            </a:extLst>
          </p:cNvPr>
          <p:cNvSpPr>
            <a:spLocks noGrp="1"/>
          </p:cNvSpPr>
          <p:nvPr>
            <p:ph type="title"/>
          </p:nvPr>
        </p:nvSpPr>
        <p:spPr/>
        <p:txBody>
          <a:bodyPr/>
          <a:lstStyle/>
          <a:p>
            <a:r>
              <a:rPr lang="lv-LV" dirty="0"/>
              <a:t>Solis Nr. 5(Naudas plūsma C sadaļa)</a:t>
            </a:r>
          </a:p>
        </p:txBody>
      </p:sp>
      <p:pic>
        <p:nvPicPr>
          <p:cNvPr id="3" name="Satura vietturis 2">
            <a:extLst>
              <a:ext uri="{FF2B5EF4-FFF2-40B4-BE49-F238E27FC236}">
                <a16:creationId xmlns:a16="http://schemas.microsoft.com/office/drawing/2014/main" id="{4BC89C75-E5DE-4F8C-A9BF-906BBAC94553}"/>
              </a:ext>
            </a:extLst>
          </p:cNvPr>
          <p:cNvPicPr>
            <a:picLocks noGrp="1" noChangeAspect="1"/>
          </p:cNvPicPr>
          <p:nvPr>
            <p:ph idx="1"/>
          </p:nvPr>
        </p:nvPicPr>
        <p:blipFill>
          <a:blip r:embed="rId2"/>
          <a:stretch>
            <a:fillRect/>
          </a:stretch>
        </p:blipFill>
        <p:spPr>
          <a:xfrm>
            <a:off x="1007046" y="1520825"/>
            <a:ext cx="9794732" cy="4351338"/>
          </a:xfrm>
          <a:prstGeom prst="rect">
            <a:avLst/>
          </a:prstGeom>
        </p:spPr>
      </p:pic>
    </p:spTree>
    <p:extLst>
      <p:ext uri="{BB962C8B-B14F-4D97-AF65-F5344CB8AC3E}">
        <p14:creationId xmlns:p14="http://schemas.microsoft.com/office/powerpoint/2010/main" val="27265665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F6A8BD8-514E-427C-8A80-5C0FD5F293CD}"/>
              </a:ext>
            </a:extLst>
          </p:cNvPr>
          <p:cNvSpPr>
            <a:spLocks noGrp="1"/>
          </p:cNvSpPr>
          <p:nvPr>
            <p:ph type="title"/>
          </p:nvPr>
        </p:nvSpPr>
        <p:spPr/>
        <p:txBody>
          <a:bodyPr/>
          <a:lstStyle/>
          <a:p>
            <a:r>
              <a:rPr lang="lv-LV" dirty="0"/>
              <a:t>Solis Nr. 6 (Projekta ietekme uz vidi un publicitāte B4 sadaļa)</a:t>
            </a:r>
          </a:p>
        </p:txBody>
      </p:sp>
      <p:sp>
        <p:nvSpPr>
          <p:cNvPr id="6" name="Satura vietturis 5">
            <a:extLst>
              <a:ext uri="{FF2B5EF4-FFF2-40B4-BE49-F238E27FC236}">
                <a16:creationId xmlns:a16="http://schemas.microsoft.com/office/drawing/2014/main" id="{015AB2BF-BE8B-451C-84DC-B2E7BDA5BD6F}"/>
              </a:ext>
            </a:extLst>
          </p:cNvPr>
          <p:cNvSpPr>
            <a:spLocks noGrp="1"/>
          </p:cNvSpPr>
          <p:nvPr>
            <p:ph idx="1"/>
          </p:nvPr>
        </p:nvSpPr>
        <p:spPr/>
        <p:txBody>
          <a:bodyPr/>
          <a:lstStyle/>
          <a:p>
            <a:r>
              <a:rPr lang="lv-LV" dirty="0"/>
              <a:t>Projekta ietekmes uz apkārtējo vidi apraksts</a:t>
            </a:r>
          </a:p>
          <a:p>
            <a:r>
              <a:rPr lang="lv-LV" b="1" dirty="0"/>
              <a:t>Projekta informācijas un publicitātes pasākumi</a:t>
            </a:r>
          </a:p>
          <a:p>
            <a:r>
              <a:rPr lang="lv-LV" dirty="0"/>
              <a:t>u.c.</a:t>
            </a:r>
          </a:p>
          <a:p>
            <a:endParaRPr lang="lv-LV" b="1" dirty="0"/>
          </a:p>
        </p:txBody>
      </p:sp>
    </p:spTree>
    <p:extLst>
      <p:ext uri="{BB962C8B-B14F-4D97-AF65-F5344CB8AC3E}">
        <p14:creationId xmlns:p14="http://schemas.microsoft.com/office/powerpoint/2010/main" val="1231731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F6A8BD8-514E-427C-8A80-5C0FD5F293CD}"/>
              </a:ext>
            </a:extLst>
          </p:cNvPr>
          <p:cNvSpPr>
            <a:spLocks noGrp="1"/>
          </p:cNvSpPr>
          <p:nvPr>
            <p:ph type="title"/>
          </p:nvPr>
        </p:nvSpPr>
        <p:spPr/>
        <p:txBody>
          <a:bodyPr/>
          <a:lstStyle/>
          <a:p>
            <a:r>
              <a:rPr lang="lv-LV" dirty="0"/>
              <a:t>Solis Nr. 7 (Pavaddokumenti)</a:t>
            </a:r>
          </a:p>
        </p:txBody>
      </p:sp>
      <p:pic>
        <p:nvPicPr>
          <p:cNvPr id="5" name="Satura vietturis 4">
            <a:extLst>
              <a:ext uri="{FF2B5EF4-FFF2-40B4-BE49-F238E27FC236}">
                <a16:creationId xmlns:a16="http://schemas.microsoft.com/office/drawing/2014/main" id="{1570630A-5B49-47BD-8F54-28EB2C401954}"/>
              </a:ext>
            </a:extLst>
          </p:cNvPr>
          <p:cNvPicPr>
            <a:picLocks noGrp="1" noChangeAspect="1"/>
          </p:cNvPicPr>
          <p:nvPr>
            <p:ph idx="1"/>
          </p:nvPr>
        </p:nvPicPr>
        <p:blipFill>
          <a:blip r:embed="rId2"/>
          <a:stretch>
            <a:fillRect/>
          </a:stretch>
        </p:blipFill>
        <p:spPr>
          <a:xfrm>
            <a:off x="838200" y="1827712"/>
            <a:ext cx="10515600" cy="4347164"/>
          </a:xfrm>
          <a:prstGeom prst="rect">
            <a:avLst/>
          </a:prstGeom>
        </p:spPr>
      </p:pic>
    </p:spTree>
    <p:extLst>
      <p:ext uri="{BB962C8B-B14F-4D97-AF65-F5344CB8AC3E}">
        <p14:creationId xmlns:p14="http://schemas.microsoft.com/office/powerpoint/2010/main" val="39961654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a:t>Solis Nr. 7 (Pavaddokumenti)</a:t>
            </a:r>
            <a:endParaRPr lang="lv-LV" b="1" dirty="0">
              <a:solidFill>
                <a:schemeClr val="accent6"/>
              </a:solidFill>
              <a:latin typeface="+mn-lt"/>
            </a:endParaRPr>
          </a:p>
        </p:txBody>
      </p:sp>
      <p:sp>
        <p:nvSpPr>
          <p:cNvPr id="6" name="TextBox 5"/>
          <p:cNvSpPr txBox="1"/>
          <p:nvPr/>
        </p:nvSpPr>
        <p:spPr>
          <a:xfrm>
            <a:off x="371020" y="3078416"/>
            <a:ext cx="3646715" cy="954107"/>
          </a:xfrm>
          <a:prstGeom prst="rect">
            <a:avLst/>
          </a:prstGeom>
          <a:noFill/>
        </p:spPr>
        <p:txBody>
          <a:bodyPr wrap="square" rtlCol="0">
            <a:spAutoFit/>
          </a:bodyPr>
          <a:lstStyle/>
          <a:p>
            <a:r>
              <a:rPr lang="lv-LV" sz="2800" dirty="0">
                <a:sym typeface="Wingdings" panose="05000000000000000000" pitchFamily="2" charset="2"/>
              </a:rPr>
              <a:t> </a:t>
            </a:r>
            <a:r>
              <a:rPr lang="lv-LV" sz="2800" dirty="0"/>
              <a:t>Nekustamā īpašuma dokumenti</a:t>
            </a:r>
          </a:p>
        </p:txBody>
      </p:sp>
      <p:sp>
        <p:nvSpPr>
          <p:cNvPr id="8" name="TextBox 7"/>
          <p:cNvSpPr txBox="1"/>
          <p:nvPr/>
        </p:nvSpPr>
        <p:spPr>
          <a:xfrm>
            <a:off x="3678918" y="3547752"/>
            <a:ext cx="4045631" cy="523220"/>
          </a:xfrm>
          <a:prstGeom prst="rect">
            <a:avLst/>
          </a:prstGeom>
          <a:noFill/>
        </p:spPr>
        <p:txBody>
          <a:bodyPr wrap="square" rtlCol="0">
            <a:spAutoFit/>
          </a:bodyPr>
          <a:lstStyle/>
          <a:p>
            <a:r>
              <a:rPr lang="lv-LV" sz="2800" dirty="0">
                <a:sym typeface="Wingdings" panose="05000000000000000000" pitchFamily="2" charset="2"/>
              </a:rPr>
              <a:t> </a:t>
            </a:r>
            <a:r>
              <a:rPr lang="lv-LV" sz="2800" dirty="0"/>
              <a:t>Būvniecības dokumenti</a:t>
            </a:r>
          </a:p>
        </p:txBody>
      </p:sp>
      <p:sp>
        <p:nvSpPr>
          <p:cNvPr id="9" name="TextBox 8"/>
          <p:cNvSpPr txBox="1"/>
          <p:nvPr/>
        </p:nvSpPr>
        <p:spPr>
          <a:xfrm>
            <a:off x="735691" y="4605597"/>
            <a:ext cx="2917372" cy="523220"/>
          </a:xfrm>
          <a:prstGeom prst="rect">
            <a:avLst/>
          </a:prstGeom>
          <a:noFill/>
        </p:spPr>
        <p:txBody>
          <a:bodyPr wrap="square" rtlCol="0">
            <a:spAutoFit/>
          </a:bodyPr>
          <a:lstStyle/>
          <a:p>
            <a:r>
              <a:rPr lang="lv-LV" sz="2800" dirty="0">
                <a:sym typeface="Wingdings" panose="05000000000000000000" pitchFamily="2" charset="2"/>
              </a:rPr>
              <a:t></a:t>
            </a:r>
            <a:r>
              <a:rPr lang="lv-LV" sz="2800" dirty="0"/>
              <a:t>Pašnovērtējums</a:t>
            </a:r>
          </a:p>
        </p:txBody>
      </p:sp>
      <p:sp>
        <p:nvSpPr>
          <p:cNvPr id="10" name="TextBox 9"/>
          <p:cNvSpPr txBox="1"/>
          <p:nvPr/>
        </p:nvSpPr>
        <p:spPr>
          <a:xfrm>
            <a:off x="4060823" y="4343987"/>
            <a:ext cx="3706814" cy="523220"/>
          </a:xfrm>
          <a:prstGeom prst="rect">
            <a:avLst/>
          </a:prstGeom>
          <a:noFill/>
        </p:spPr>
        <p:txBody>
          <a:bodyPr wrap="square" rtlCol="0">
            <a:spAutoFit/>
          </a:bodyPr>
          <a:lstStyle/>
          <a:p>
            <a:r>
              <a:rPr lang="lv-LV" sz="2800" dirty="0">
                <a:sym typeface="Wingdings" panose="05000000000000000000" pitchFamily="2" charset="2"/>
              </a:rPr>
              <a:t> </a:t>
            </a:r>
            <a:r>
              <a:rPr lang="lv-LV" sz="2800" dirty="0"/>
              <a:t>De minimis veidlapa </a:t>
            </a:r>
          </a:p>
        </p:txBody>
      </p:sp>
      <p:sp>
        <p:nvSpPr>
          <p:cNvPr id="16" name="TextBox 15"/>
          <p:cNvSpPr txBox="1"/>
          <p:nvPr/>
        </p:nvSpPr>
        <p:spPr>
          <a:xfrm>
            <a:off x="4415064" y="5029758"/>
            <a:ext cx="2926443" cy="523220"/>
          </a:xfrm>
          <a:prstGeom prst="rect">
            <a:avLst/>
          </a:prstGeom>
          <a:noFill/>
        </p:spPr>
        <p:txBody>
          <a:bodyPr wrap="square" rtlCol="0">
            <a:spAutoFit/>
          </a:bodyPr>
          <a:lstStyle/>
          <a:p>
            <a:r>
              <a:rPr lang="lv-LV" sz="2800" dirty="0">
                <a:sym typeface="Wingdings" panose="05000000000000000000" pitchFamily="2" charset="2"/>
              </a:rPr>
              <a:t> </a:t>
            </a:r>
            <a:r>
              <a:rPr lang="lv-LV" sz="2800" dirty="0"/>
              <a:t>Citi dokumenti</a:t>
            </a: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7887" y="2772458"/>
            <a:ext cx="4076748" cy="2716133"/>
          </a:xfrm>
          <a:prstGeom prst="rect">
            <a:avLst/>
          </a:prstGeom>
        </p:spPr>
      </p:pic>
      <p:sp>
        <p:nvSpPr>
          <p:cNvPr id="11" name="TextBox 10">
            <a:extLst>
              <a:ext uri="{FF2B5EF4-FFF2-40B4-BE49-F238E27FC236}">
                <a16:creationId xmlns:a16="http://schemas.microsoft.com/office/drawing/2014/main" id="{605C24FD-2AA6-41F7-870E-962C3983B6BD}"/>
              </a:ext>
            </a:extLst>
          </p:cNvPr>
          <p:cNvSpPr txBox="1"/>
          <p:nvPr/>
        </p:nvSpPr>
        <p:spPr>
          <a:xfrm>
            <a:off x="605448" y="4017088"/>
            <a:ext cx="4757180" cy="523220"/>
          </a:xfrm>
          <a:prstGeom prst="rect">
            <a:avLst/>
          </a:prstGeom>
          <a:noFill/>
        </p:spPr>
        <p:txBody>
          <a:bodyPr wrap="square">
            <a:spAutoFit/>
          </a:bodyPr>
          <a:lstStyle/>
          <a:p>
            <a:pPr marL="457200" indent="-457200">
              <a:buFont typeface="Wingdings" panose="05000000000000000000" pitchFamily="2" charset="2"/>
              <a:buChar char="Ø"/>
            </a:pPr>
            <a:r>
              <a:rPr lang="lv-LV" sz="2800" dirty="0"/>
              <a:t>Mārketinga plāns</a:t>
            </a:r>
          </a:p>
        </p:txBody>
      </p:sp>
    </p:spTree>
    <p:extLst>
      <p:ext uri="{BB962C8B-B14F-4D97-AF65-F5344CB8AC3E}">
        <p14:creationId xmlns:p14="http://schemas.microsoft.com/office/powerpoint/2010/main" val="366020793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P spid="16" grpId="0"/>
    </p:bldLst>
  </p:timing>
</p:sld>
</file>

<file path=ppt/theme/theme1.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3312</TotalTime>
  <Words>923</Words>
  <Application>Microsoft Office PowerPoint</Application>
  <PresentationFormat>Platekrāna</PresentationFormat>
  <Paragraphs>109</Paragraphs>
  <Slides>24</Slides>
  <Notes>2</Notes>
  <HiddenSlides>0</HiddenSlides>
  <MMClips>0</MMClips>
  <ScaleCrop>false</ScaleCrop>
  <HeadingPairs>
    <vt:vector size="6" baseType="variant">
      <vt:variant>
        <vt:lpstr>Lietotie fonti</vt:lpstr>
      </vt:variant>
      <vt:variant>
        <vt:i4>5</vt:i4>
      </vt:variant>
      <vt:variant>
        <vt:lpstr>Dizains</vt:lpstr>
      </vt:variant>
      <vt:variant>
        <vt:i4>1</vt:i4>
      </vt:variant>
      <vt:variant>
        <vt:lpstr>Slaidu virsraksti</vt:lpstr>
      </vt:variant>
      <vt:variant>
        <vt:i4>24</vt:i4>
      </vt:variant>
    </vt:vector>
  </HeadingPairs>
  <TitlesOfParts>
    <vt:vector size="30" baseType="lpstr">
      <vt:lpstr>Arial</vt:lpstr>
      <vt:lpstr>Calibri</vt:lpstr>
      <vt:lpstr>Calibri Light</vt:lpstr>
      <vt:lpstr>Times New Roman</vt:lpstr>
      <vt:lpstr>Wingdings</vt:lpstr>
      <vt:lpstr>Office dizains</vt:lpstr>
      <vt:lpstr>LEADER projektu RAKSTĪŠANAS 7 SOĻI</vt:lpstr>
      <vt:lpstr>Solis Nr. 1 (Dažādu dokumentu lasīšana 1)</vt:lpstr>
      <vt:lpstr>Solis Nr. 1 (Dažādu dokumentu lasīšana 2)</vt:lpstr>
      <vt:lpstr>Solis Nr. 1 (Dažādu dokumentu lasīšana 2)</vt:lpstr>
      <vt:lpstr>Solis Nr. 2 (Savas idejas «skice»)</vt:lpstr>
      <vt:lpstr>Solis Nr. 2 (Sava projekta idejas analīze 1)</vt:lpstr>
      <vt:lpstr>Solis Nr. 2 (Sava projekta pašnovērtējums)</vt:lpstr>
      <vt:lpstr>PowerPoint prezentācija</vt:lpstr>
      <vt:lpstr>Solis Nr. 3 (Sagatavošanās projekta izstrādei)</vt:lpstr>
      <vt:lpstr>Solis Nr. 3 (Sagatavošanās projekta izstrādei)</vt:lpstr>
      <vt:lpstr>Solis Nr. 4 (Projekta sagatavošana)</vt:lpstr>
      <vt:lpstr>Solis Nr. 4 (Projekta sagatavošana)</vt:lpstr>
      <vt:lpstr>PowerPoint prezentācija</vt:lpstr>
      <vt:lpstr>Solis Nr. 4 (Projekta sagatavošana)</vt:lpstr>
      <vt:lpstr>Solis Nr. 4 (Projekta sagatavošana)</vt:lpstr>
      <vt:lpstr>Solis Nr. 4 (Projekta sagatavošana)</vt:lpstr>
      <vt:lpstr>Solis Nr. 4 (Projekta sagatavošana)</vt:lpstr>
      <vt:lpstr>Solis Nr. 4 (Projekta sagatavošana)</vt:lpstr>
      <vt:lpstr>Solis Nr. 5(Projekta izmaksas B3)</vt:lpstr>
      <vt:lpstr>Solis Nr. 5(Iepirkums/Cenu salīdzināšana E)</vt:lpstr>
      <vt:lpstr>Solis Nr. 5(Naudas plūsma C sadaļa)</vt:lpstr>
      <vt:lpstr>Solis Nr. 6 (Projekta ietekme uz vidi un publicitāte B4 sadaļa)</vt:lpstr>
      <vt:lpstr>Solis Nr. 7 (Pavaddokumenti)</vt:lpstr>
      <vt:lpstr>Solis Nr. 7 (Pavaddokumenti)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 projektu KOPRAKSTĪŠANA un KONSULTĀCIJAS</dc:title>
  <dc:creator>Aris</dc:creator>
  <cp:lastModifiedBy>User</cp:lastModifiedBy>
  <cp:revision>41</cp:revision>
  <dcterms:created xsi:type="dcterms:W3CDTF">2020-02-10T17:57:41Z</dcterms:created>
  <dcterms:modified xsi:type="dcterms:W3CDTF">2020-11-25T07:25:57Z</dcterms:modified>
</cp:coreProperties>
</file>